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4"/>
  </p:sldMasterIdLst>
  <p:notesMasterIdLst>
    <p:notesMasterId r:id="rId19"/>
  </p:notesMasterIdLst>
  <p:handoutMasterIdLst>
    <p:handoutMasterId r:id="rId20"/>
  </p:handoutMasterIdLst>
  <p:sldIdLst>
    <p:sldId id="438" r:id="rId5"/>
    <p:sldId id="439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40" r:id="rId14"/>
    <p:sldId id="454" r:id="rId15"/>
    <p:sldId id="453" r:id="rId16"/>
    <p:sldId id="443" r:id="rId17"/>
    <p:sldId id="455" r:id="rId1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892"/>
    <a:srgbClr val="4B004A"/>
    <a:srgbClr val="A43F86"/>
    <a:srgbClr val="EE3C5B"/>
    <a:srgbClr val="8CC13E"/>
    <a:srgbClr val="328CCB"/>
    <a:srgbClr val="009900"/>
    <a:srgbClr val="00CC66"/>
    <a:srgbClr val="ECCCE4"/>
    <a:srgbClr val="DBA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0DC14-010E-C24E-AEA3-E4EF51E79484}" v="5" dt="2024-04-09T09:47:26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88429" autoAdjust="0"/>
  </p:normalViewPr>
  <p:slideViewPr>
    <p:cSldViewPr>
      <p:cViewPr varScale="1">
        <p:scale>
          <a:sx n="104" d="100"/>
          <a:sy n="104" d="100"/>
        </p:scale>
        <p:origin x="16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14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Rowe" userId="bd72e02e-e890-47b6-a30b-d5832baaf6d1" providerId="ADAL" clId="{1DA0DC14-010E-C24E-AEA3-E4EF51E79484}"/>
    <pc:docChg chg="delSld modSld sldOrd">
      <pc:chgData name="Kelly Rowe" userId="bd72e02e-e890-47b6-a30b-d5832baaf6d1" providerId="ADAL" clId="{1DA0DC14-010E-C24E-AEA3-E4EF51E79484}" dt="2024-04-09T09:49:22.858" v="22" actId="113"/>
      <pc:docMkLst>
        <pc:docMk/>
      </pc:docMkLst>
      <pc:sldChg chg="ord">
        <pc:chgData name="Kelly Rowe" userId="bd72e02e-e890-47b6-a30b-d5832baaf6d1" providerId="ADAL" clId="{1DA0DC14-010E-C24E-AEA3-E4EF51E79484}" dt="2024-04-09T09:47:04.130" v="6" actId="20578"/>
        <pc:sldMkLst>
          <pc:docMk/>
          <pc:sldMk cId="1612190510" sldId="437"/>
        </pc:sldMkLst>
      </pc:sldChg>
      <pc:sldChg chg="addSp modSp mod">
        <pc:chgData name="Kelly Rowe" userId="bd72e02e-e890-47b6-a30b-d5832baaf6d1" providerId="ADAL" clId="{1DA0DC14-010E-C24E-AEA3-E4EF51E79484}" dt="2024-04-09T09:49:22.858" v="22" actId="113"/>
        <pc:sldMkLst>
          <pc:docMk/>
          <pc:sldMk cId="2981571276" sldId="438"/>
        </pc:sldMkLst>
        <pc:spChg chg="add mod">
          <ac:chgData name="Kelly Rowe" userId="bd72e02e-e890-47b6-a30b-d5832baaf6d1" providerId="ADAL" clId="{1DA0DC14-010E-C24E-AEA3-E4EF51E79484}" dt="2024-04-09T09:46:45.604" v="3" actId="1076"/>
          <ac:spMkLst>
            <pc:docMk/>
            <pc:sldMk cId="2981571276" sldId="438"/>
            <ac:spMk id="2" creationId="{909FB234-85A9-CB66-06C5-C11618552489}"/>
          </ac:spMkLst>
        </pc:spChg>
        <pc:spChg chg="add mod">
          <ac:chgData name="Kelly Rowe" userId="bd72e02e-e890-47b6-a30b-d5832baaf6d1" providerId="ADAL" clId="{1DA0DC14-010E-C24E-AEA3-E4EF51E79484}" dt="2024-04-09T09:49:22.858" v="22" actId="113"/>
          <ac:spMkLst>
            <pc:docMk/>
            <pc:sldMk cId="2981571276" sldId="438"/>
            <ac:spMk id="3" creationId="{CF9C904F-55E0-ED7E-6A56-A364ED6BFB96}"/>
          </ac:spMkLst>
        </pc:spChg>
        <pc:picChg chg="mod">
          <ac:chgData name="Kelly Rowe" userId="bd72e02e-e890-47b6-a30b-d5832baaf6d1" providerId="ADAL" clId="{1DA0DC14-010E-C24E-AEA3-E4EF51E79484}" dt="2024-04-09T09:46:56.952" v="4" actId="1076"/>
          <ac:picMkLst>
            <pc:docMk/>
            <pc:sldMk cId="2981571276" sldId="438"/>
            <ac:picMk id="4" creationId="{447784C0-E017-1391-16BC-6418C0C7234D}"/>
          </ac:picMkLst>
        </pc:picChg>
      </pc:sldChg>
      <pc:sldChg chg="del">
        <pc:chgData name="Kelly Rowe" userId="bd72e02e-e890-47b6-a30b-d5832baaf6d1" providerId="ADAL" clId="{1DA0DC14-010E-C24E-AEA3-E4EF51E79484}" dt="2024-04-09T09:47:00.761" v="5" actId="2696"/>
        <pc:sldMkLst>
          <pc:docMk/>
          <pc:sldMk cId="1853073647" sldId="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05/03/2025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79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77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348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44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816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65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454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705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557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85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258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5" y="5817750"/>
            <a:ext cx="887185" cy="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443" y="3729808"/>
            <a:ext cx="341671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400" b="0" i="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400" b="0" i="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1200" b="0" i="0" kern="1200" dirty="0" err="1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1200" b="0" i="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114" y="3476170"/>
            <a:ext cx="4855029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3852"/>
            <a:ext cx="2144070" cy="1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08304" y="5085184"/>
            <a:ext cx="1835696" cy="1772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5350" y="2266950"/>
            <a:ext cx="7358063" cy="2324100"/>
          </a:xfrm>
          <a:prstGeom prst="rect">
            <a:avLst/>
          </a:prstGeom>
        </p:spPr>
        <p:txBody>
          <a:bodyPr lIns="0" tIns="0" rIns="0" bIns="0"/>
          <a:lstStyle>
            <a:lvl1pPr defTabSz="309563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6" name="Picture 5" descr="A logo with a plane and text&#10;&#10;Description automatically generated">
            <a:extLst>
              <a:ext uri="{FF2B5EF4-FFF2-40B4-BE49-F238E27FC236}">
                <a16:creationId xmlns:a16="http://schemas.microsoft.com/office/drawing/2014/main" id="{8965633D-DBA4-98B2-48D1-4AFD602B0C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91" y="5229200"/>
            <a:ext cx="1110908" cy="13949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E6ED-8473-29D2-4BF1-02250227F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3C86-1122-B844-83B2-00C83995E968}" type="datetimeFigureOut">
              <a:rPr lang="en-US" smtClean="0"/>
              <a:t>3/5/2025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1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FB234-85A9-CB66-06C5-C11618552489}"/>
              </a:ext>
            </a:extLst>
          </p:cNvPr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C904F-55E0-ED7E-6A56-A364ED6BFB96}"/>
              </a:ext>
            </a:extLst>
          </p:cNvPr>
          <p:cNvSpPr txBox="1"/>
          <p:nvPr/>
        </p:nvSpPr>
        <p:spPr>
          <a:xfrm>
            <a:off x="755576" y="764704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Could you write a letter?</a:t>
            </a:r>
          </a:p>
          <a:p>
            <a:endParaRPr lang="en-US" sz="6000" b="1" dirty="0" smtClean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rPr>
              <a:t>Global Citizenship/LKS2/English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382716"/>
            <a:ext cx="1640424" cy="1124148"/>
          </a:xfrm>
          <a:prstGeom prst="rect">
            <a:avLst/>
          </a:prstGeom>
        </p:spPr>
      </p:pic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5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4B004A"/>
                </a:solidFill>
              </a:rPr>
              <a:t>Read this letter </a:t>
            </a:r>
            <a:endParaRPr lang="en-GB" sz="3600" dirty="0">
              <a:solidFill>
                <a:srgbClr val="4B004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066" y="1340768"/>
            <a:ext cx="3645087" cy="52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7804563" cy="820140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4B004A"/>
                </a:solidFill>
              </a:rPr>
              <a:t>Think about…</a:t>
            </a:r>
            <a:endParaRPr lang="en-GB" sz="3600" dirty="0">
              <a:solidFill>
                <a:srgbClr val="4B004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92" y="316315"/>
            <a:ext cx="3645087" cy="5200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1700808"/>
            <a:ext cx="44959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A43F86"/>
                </a:solidFill>
                <a:latin typeface="Trebuchet MS" panose="020B0603020202020204" pitchFamily="34" charset="0"/>
              </a:rPr>
              <a:t>Is there any vocabulary you do not understand? How can you find the meaning?</a:t>
            </a:r>
          </a:p>
          <a:p>
            <a:endParaRPr lang="en-GB" dirty="0">
              <a:solidFill>
                <a:srgbClr val="A43F86"/>
              </a:solidFill>
              <a:latin typeface="Trebuchet MS" panose="020B0603020202020204" pitchFamily="34" charset="0"/>
            </a:endParaRPr>
          </a:p>
          <a:p>
            <a:r>
              <a:rPr lang="en-GB" dirty="0" smtClean="0">
                <a:solidFill>
                  <a:srgbClr val="A43F86"/>
                </a:solidFill>
                <a:latin typeface="Trebuchet MS" panose="020B0603020202020204" pitchFamily="34" charset="0"/>
              </a:rPr>
              <a:t>Why has the author written this letter?</a:t>
            </a:r>
          </a:p>
          <a:p>
            <a:endParaRPr lang="en-GB" dirty="0">
              <a:solidFill>
                <a:srgbClr val="A43F86"/>
              </a:solidFill>
              <a:latin typeface="Trebuchet MS" panose="020B0603020202020204" pitchFamily="34" charset="0"/>
            </a:endParaRPr>
          </a:p>
          <a:p>
            <a:r>
              <a:rPr lang="en-GB" dirty="0" smtClean="0">
                <a:solidFill>
                  <a:srgbClr val="A43F86"/>
                </a:solidFill>
                <a:latin typeface="Trebuchet MS" panose="020B0603020202020204" pitchFamily="34" charset="0"/>
              </a:rPr>
              <a:t>What has the author done to engage the reader’s attention?</a:t>
            </a:r>
          </a:p>
          <a:p>
            <a:endParaRPr lang="en-GB" dirty="0">
              <a:solidFill>
                <a:srgbClr val="A43F86"/>
              </a:solidFill>
              <a:latin typeface="Trebuchet MS" panose="020B0603020202020204" pitchFamily="34" charset="0"/>
            </a:endParaRPr>
          </a:p>
          <a:p>
            <a:r>
              <a:rPr lang="en-GB" dirty="0" smtClean="0">
                <a:solidFill>
                  <a:srgbClr val="A43F86"/>
                </a:solidFill>
                <a:latin typeface="Trebuchet MS" panose="020B0603020202020204" pitchFamily="34" charset="0"/>
              </a:rPr>
              <a:t>What is each paragraph about?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8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4B004A"/>
                </a:solidFill>
              </a:rPr>
              <a:t>Let’s look closer</a:t>
            </a:r>
            <a:endParaRPr lang="en-GB" sz="3600" dirty="0">
              <a:solidFill>
                <a:srgbClr val="4B004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066" y="1340768"/>
            <a:ext cx="3645087" cy="52009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1563" y="1041974"/>
            <a:ext cx="1595510" cy="542464"/>
          </a:xfrm>
          <a:prstGeom prst="rect">
            <a:avLst/>
          </a:prstGeom>
          <a:noFill/>
          <a:ln w="57150">
            <a:solidFill>
              <a:srgbClr val="4B00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4311" y="3857830"/>
            <a:ext cx="1725050" cy="779046"/>
          </a:xfrm>
          <a:prstGeom prst="rect">
            <a:avLst/>
          </a:prstGeom>
          <a:noFill/>
          <a:ln w="57150">
            <a:solidFill>
              <a:srgbClr val="328C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00664" y="2344842"/>
            <a:ext cx="1095880" cy="321249"/>
          </a:xfrm>
          <a:prstGeom prst="rect">
            <a:avLst/>
          </a:prstGeom>
          <a:noFill/>
          <a:ln w="57150">
            <a:solidFill>
              <a:srgbClr val="8CC1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flipV="1">
            <a:off x="6300192" y="1340768"/>
            <a:ext cx="1728191" cy="418116"/>
          </a:xfrm>
          <a:prstGeom prst="rect">
            <a:avLst/>
          </a:prstGeom>
          <a:noFill/>
          <a:ln w="57150">
            <a:solidFill>
              <a:srgbClr val="EE3C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96874" y="2813068"/>
            <a:ext cx="1699501" cy="482860"/>
          </a:xfrm>
          <a:prstGeom prst="rect">
            <a:avLst/>
          </a:prstGeom>
          <a:noFill/>
          <a:ln w="57150">
            <a:solidFill>
              <a:srgbClr val="8CC1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19312" y="4026828"/>
            <a:ext cx="1904626" cy="623743"/>
          </a:xfrm>
          <a:prstGeom prst="rect">
            <a:avLst/>
          </a:prstGeom>
          <a:noFill/>
          <a:ln w="57150">
            <a:solidFill>
              <a:srgbClr val="EE3C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263265" y="6165304"/>
            <a:ext cx="812791" cy="376381"/>
          </a:xfrm>
          <a:prstGeom prst="rect">
            <a:avLst/>
          </a:prstGeom>
          <a:noFill/>
          <a:ln w="57150">
            <a:solidFill>
              <a:srgbClr val="328C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252160" y="1419021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Trebuchet MS" panose="020B0603020202020204" pitchFamily="34" charset="0"/>
              </a:rPr>
              <a:t>Authors name and address</a:t>
            </a:r>
            <a:endParaRPr lang="en-GB" sz="1100" dirty="0">
              <a:latin typeface="Trebuchet MS" panose="020B0603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796136" y="1680631"/>
            <a:ext cx="504056" cy="0"/>
          </a:xfrm>
          <a:prstGeom prst="straightConnector1">
            <a:avLst/>
          </a:prstGeom>
          <a:ln>
            <a:solidFill>
              <a:srgbClr val="EE3C5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2165" y="112277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rebuchet MS" panose="020B0603020202020204" pitchFamily="34" charset="0"/>
              </a:rPr>
              <a:t>Recipient’s name and address</a:t>
            </a:r>
            <a:endParaRPr lang="en-GB" sz="1200" dirty="0">
              <a:latin typeface="Trebuchet MS" panose="020B0603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07073" y="1268760"/>
            <a:ext cx="380751" cy="411871"/>
          </a:xfrm>
          <a:prstGeom prst="straightConnector1">
            <a:avLst/>
          </a:prstGeom>
          <a:ln>
            <a:solidFill>
              <a:srgbClr val="4B004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12409" y="236673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rebuchet MS" panose="020B0603020202020204" pitchFamily="34" charset="0"/>
              </a:rPr>
              <a:t>Greeting</a:t>
            </a:r>
            <a:endParaRPr lang="en-GB" sz="1200" dirty="0">
              <a:latin typeface="Trebuchet MS" panose="020B0603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96544" y="2492896"/>
            <a:ext cx="521604" cy="150838"/>
          </a:xfrm>
          <a:prstGeom prst="straightConnector1">
            <a:avLst/>
          </a:prstGeom>
          <a:ln>
            <a:solidFill>
              <a:srgbClr val="8CC1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7527" y="2834263"/>
            <a:ext cx="169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rebuchet MS" panose="020B0603020202020204" pitchFamily="34" charset="0"/>
              </a:rPr>
              <a:t>Introduction</a:t>
            </a:r>
          </a:p>
          <a:p>
            <a:r>
              <a:rPr lang="en-GB" sz="1100" i="1" dirty="0" smtClean="0">
                <a:latin typeface="Trebuchet MS" panose="020B0603020202020204" pitchFamily="34" charset="0"/>
              </a:rPr>
              <a:t>Why you are writing.</a:t>
            </a:r>
            <a:endParaRPr lang="en-GB" sz="1100" i="1" dirty="0">
              <a:latin typeface="Trebuchet MS" panose="020B0603020202020204" pitchFamily="34" charset="0"/>
            </a:endParaRPr>
          </a:p>
        </p:txBody>
      </p:sp>
      <p:cxnSp>
        <p:nvCxnSpPr>
          <p:cNvPr id="26" name="Straight Arrow Connector 25"/>
          <p:cNvCxnSpPr>
            <a:stCxn id="10" idx="1"/>
          </p:cNvCxnSpPr>
          <p:nvPr/>
        </p:nvCxnSpPr>
        <p:spPr>
          <a:xfrm flipH="1" flipV="1">
            <a:off x="6156176" y="2996952"/>
            <a:ext cx="340698" cy="57546"/>
          </a:xfrm>
          <a:prstGeom prst="straightConnector1">
            <a:avLst/>
          </a:prstGeom>
          <a:ln>
            <a:solidFill>
              <a:srgbClr val="8CC1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311" y="3850819"/>
            <a:ext cx="18722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rebuchet MS" panose="020B0603020202020204" pitchFamily="34" charset="0"/>
              </a:rPr>
              <a:t>Reasons</a:t>
            </a:r>
          </a:p>
          <a:p>
            <a:r>
              <a:rPr lang="en-GB" sz="1100" i="1" dirty="0" smtClean="0">
                <a:latin typeface="Trebuchet MS" panose="020B0603020202020204" pitchFamily="34" charset="0"/>
              </a:rPr>
              <a:t>Evidence to support your argument. Link with conjunctions.</a:t>
            </a:r>
            <a:endParaRPr lang="en-GB" sz="1100" i="1" dirty="0">
              <a:latin typeface="Trebuchet MS" panose="020B0603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029361" y="3645024"/>
            <a:ext cx="814447" cy="296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29361" y="4293096"/>
            <a:ext cx="814447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537526" y="5201906"/>
            <a:ext cx="1850898" cy="542464"/>
          </a:xfrm>
          <a:prstGeom prst="rect">
            <a:avLst/>
          </a:prstGeom>
          <a:solidFill>
            <a:schemeClr val="bg1"/>
          </a:solidFill>
          <a:ln w="57150">
            <a:solidFill>
              <a:srgbClr val="4B00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020271" y="4021323"/>
            <a:ext cx="20162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rebuchet MS" panose="020B0603020202020204" pitchFamily="34" charset="0"/>
              </a:rPr>
              <a:t>Solution</a:t>
            </a:r>
          </a:p>
          <a:p>
            <a:r>
              <a:rPr lang="en-GB" sz="1100" i="1" dirty="0" smtClean="0">
                <a:latin typeface="Trebuchet MS" panose="020B0603020202020204" pitchFamily="34" charset="0"/>
              </a:rPr>
              <a:t>Your ideas/What you want your MP to do.</a:t>
            </a:r>
            <a:endParaRPr lang="en-GB" sz="1100" i="1" dirty="0">
              <a:latin typeface="Trebuchet MS" panose="020B0603020202020204" pitchFamily="34" charset="0"/>
            </a:endParaRPr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>
          <a:xfrm flipH="1">
            <a:off x="6156176" y="4329100"/>
            <a:ext cx="864095" cy="540060"/>
          </a:xfrm>
          <a:prstGeom prst="straightConnector1">
            <a:avLst/>
          </a:prstGeom>
          <a:ln>
            <a:solidFill>
              <a:srgbClr val="EE3C5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30682" y="519918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rebuchet MS" panose="020B0603020202020204" pitchFamily="34" charset="0"/>
              </a:rPr>
              <a:t>Conclusion</a:t>
            </a:r>
          </a:p>
          <a:p>
            <a:r>
              <a:rPr lang="en-GB" sz="1100" i="1" dirty="0" smtClean="0">
                <a:latin typeface="Trebuchet MS" panose="020B0603020202020204" pitchFamily="34" charset="0"/>
              </a:rPr>
              <a:t>A strong final statement.</a:t>
            </a:r>
            <a:endParaRPr lang="en-GB" sz="1100" i="1" dirty="0">
              <a:latin typeface="Trebuchet MS" panose="020B0603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3265" y="6211213"/>
            <a:ext cx="108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rebuchet MS" panose="020B0603020202020204" pitchFamily="34" charset="0"/>
              </a:rPr>
              <a:t>Signature</a:t>
            </a:r>
          </a:p>
        </p:txBody>
      </p:sp>
      <p:cxnSp>
        <p:nvCxnSpPr>
          <p:cNvPr id="39" name="Straight Arrow Connector 38"/>
          <p:cNvCxnSpPr>
            <a:stCxn id="37" idx="1"/>
          </p:cNvCxnSpPr>
          <p:nvPr/>
        </p:nvCxnSpPr>
        <p:spPr>
          <a:xfrm flipH="1" flipV="1">
            <a:off x="3470209" y="6237312"/>
            <a:ext cx="793056" cy="112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002012" y="5373216"/>
            <a:ext cx="516867" cy="68029"/>
          </a:xfrm>
          <a:prstGeom prst="straightConnector1">
            <a:avLst/>
          </a:prstGeom>
          <a:ln>
            <a:solidFill>
              <a:srgbClr val="4B004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8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4B004A"/>
                </a:solidFill>
              </a:rPr>
              <a:t>Let’s plan a letter to our MP</a:t>
            </a:r>
            <a:endParaRPr lang="en-GB" sz="3600" dirty="0">
              <a:solidFill>
                <a:srgbClr val="4B004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556792"/>
            <a:ext cx="4140413" cy="4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4B004A"/>
                </a:solidFill>
              </a:rPr>
              <a:t>Let’s write a letter to our MP</a:t>
            </a:r>
            <a:endParaRPr lang="en-GB" sz="3600" dirty="0">
              <a:solidFill>
                <a:srgbClr val="4B004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340768"/>
            <a:ext cx="2467404" cy="25922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6500" y="4365104"/>
            <a:ext cx="7804563" cy="82014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rgbClr val="C05892"/>
                </a:solidFill>
              </a:rPr>
              <a:t>Now use your notes to write your letter.</a:t>
            </a:r>
            <a:endParaRPr lang="en-GB" sz="3600" dirty="0">
              <a:solidFill>
                <a:srgbClr val="C05892"/>
              </a:solidFill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5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17" y="493171"/>
            <a:ext cx="7804563" cy="8201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4B004A"/>
                </a:solidFill>
              </a:rPr>
              <a:t>Pollution Quiz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544630"/>
            <a:ext cx="8487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We all know that there is a problem with pollution in the ocean, but how big a problem is it? Try answering the following questions with your classmates.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217" y="3140968"/>
            <a:ext cx="7804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How many pieces of plastic enter the ocean each day?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pPr algn="ctr"/>
            <a:r>
              <a:rPr lang="en-GB" sz="2400" dirty="0" smtClean="0">
                <a:latin typeface="Trebuchet MS" panose="020B0603020202020204" pitchFamily="34" charset="0"/>
              </a:rPr>
              <a:t>a) 1 million   b) 4 million   c) 8 million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5658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9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17" y="493171"/>
            <a:ext cx="7804563" cy="8201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4B004A"/>
                </a:solidFill>
              </a:rPr>
              <a:t>Pollution Quiz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544630"/>
            <a:ext cx="8487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We all know that there is a problem with pollution in the ocean, but how big a problem is it? Try answering the following questions with your classmates.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217" y="3140968"/>
            <a:ext cx="7804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How many pieces of plastic enter the ocean each day?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pPr algn="ctr"/>
            <a:r>
              <a:rPr lang="en-GB" sz="2400" dirty="0" smtClean="0">
                <a:latin typeface="Trebuchet MS" panose="020B0603020202020204" pitchFamily="34" charset="0"/>
              </a:rPr>
              <a:t>a) 1 million   b) 4 million   c) 8 million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436096" y="3789040"/>
            <a:ext cx="1944216" cy="720080"/>
          </a:xfrm>
          <a:prstGeom prst="ellipse">
            <a:avLst/>
          </a:prstGeom>
          <a:noFill/>
          <a:ln w="57150">
            <a:solidFill>
              <a:srgbClr val="C058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3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17" y="493171"/>
            <a:ext cx="7804563" cy="8201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4B004A"/>
                </a:solidFill>
              </a:rPr>
              <a:t>Pollution Quiz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62914"/>
            <a:ext cx="7804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How many of the fish caught for human consumption contain plastic?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pPr algn="ctr"/>
            <a:r>
              <a:rPr lang="en-GB" sz="2400" dirty="0" smtClean="0">
                <a:latin typeface="Trebuchet MS" panose="020B0603020202020204" pitchFamily="34" charset="0"/>
              </a:rPr>
              <a:t>a) 1 in 3     b) 1 in 7     c) 1 in 10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4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17" y="493171"/>
            <a:ext cx="7804563" cy="8201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4B004A"/>
                </a:solidFill>
              </a:rPr>
              <a:t>Pollution Quiz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62914"/>
            <a:ext cx="7804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How many of the fish caught for human consumption contain plastic?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pPr algn="ctr"/>
            <a:r>
              <a:rPr lang="en-GB" sz="2400" dirty="0" smtClean="0">
                <a:latin typeface="Trebuchet MS" panose="020B0603020202020204" pitchFamily="34" charset="0"/>
              </a:rPr>
              <a:t>a) 1 in 3     b) 1 in 7     c) 1 in 10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51720" y="2922921"/>
            <a:ext cx="1944216" cy="720080"/>
          </a:xfrm>
          <a:prstGeom prst="ellipse">
            <a:avLst/>
          </a:prstGeom>
          <a:noFill/>
          <a:ln w="57150">
            <a:solidFill>
              <a:srgbClr val="C058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17" y="493171"/>
            <a:ext cx="7804563" cy="8201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4B004A"/>
                </a:solidFill>
              </a:rPr>
              <a:t>Pollution Quiz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62914"/>
            <a:ext cx="7804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How many times was sewage discharged into UK waterways in 2023?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pPr algn="ctr"/>
            <a:r>
              <a:rPr lang="en-GB" sz="2400" dirty="0" smtClean="0">
                <a:latin typeface="Trebuchet MS" panose="020B0603020202020204" pitchFamily="34" charset="0"/>
              </a:rPr>
              <a:t>a) About 200,000   b) About 500,000   c) About 1 million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17" y="493171"/>
            <a:ext cx="7804563" cy="8201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4B004A"/>
                </a:solidFill>
              </a:rPr>
              <a:t>Pollution Quiz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62914"/>
            <a:ext cx="7804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How many times was sewage discharged into UK waterways in 2023?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pPr algn="ctr"/>
            <a:r>
              <a:rPr lang="en-GB" sz="2400" dirty="0" smtClean="0">
                <a:latin typeface="Trebuchet MS" panose="020B0603020202020204" pitchFamily="34" charset="0"/>
              </a:rPr>
              <a:t>a) About 200,000   b) About 500,000   c) About 1 million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47864" y="2852936"/>
            <a:ext cx="2520280" cy="932934"/>
          </a:xfrm>
          <a:prstGeom prst="ellipse">
            <a:avLst/>
          </a:prstGeom>
          <a:noFill/>
          <a:ln w="57150">
            <a:solidFill>
              <a:srgbClr val="C058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17" y="493171"/>
            <a:ext cx="7804563" cy="8201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4B004A"/>
                </a:solidFill>
              </a:rPr>
              <a:t>Pollution Quiz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62914"/>
            <a:ext cx="7804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What percentage of rubbish found in the sea is made of plastic?</a:t>
            </a:r>
          </a:p>
          <a:p>
            <a:endParaRPr lang="en-GB" sz="2400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2400" dirty="0" smtClean="0">
                <a:latin typeface="Trebuchet MS" panose="020B0603020202020204" pitchFamily="34" charset="0"/>
              </a:rPr>
              <a:t>a) 50%     b) 65%     c) 80%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3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17" y="493171"/>
            <a:ext cx="7804563" cy="8201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4B004A"/>
                </a:solidFill>
              </a:rPr>
              <a:t>Pollution Quiz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62914"/>
            <a:ext cx="7804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What percentage of rubbish found in the sea is made of plastic?</a:t>
            </a:r>
          </a:p>
          <a:p>
            <a:endParaRPr lang="en-GB" sz="2400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2400" dirty="0" smtClean="0">
                <a:latin typeface="Trebuchet MS" panose="020B0603020202020204" pitchFamily="34" charset="0"/>
              </a:rPr>
              <a:t>a) 50%     b) 65%     c) 80%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64088" y="2953775"/>
            <a:ext cx="1224136" cy="679638"/>
          </a:xfrm>
          <a:prstGeom prst="ellipse">
            <a:avLst/>
          </a:prstGeom>
          <a:noFill/>
          <a:ln w="57150">
            <a:solidFill>
              <a:srgbClr val="C058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1" y="522920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6" ma:contentTypeDescription="Create a new document." ma:contentTypeScope="" ma:versionID="92f972a371b335482231e542a6233817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5dc0b8f6368e40d6ad5234c94d170468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  <_dlc_DocId xmlns="3c89481a-3e59-4e0b-ab1b-db3c6bea12e3">NWHNSEV764MK-41302979-2400967</_dlc_DocId>
    <_dlc_DocIdUrl xmlns="3c89481a-3e59-4e0b-ab1b-db3c6bea12e3">
      <Url>https://trurodiocese.sharepoint.com/sites/Documents/_layouts/15/DocIdRedir.aspx?ID=NWHNSEV764MK-41302979-2400967</Url>
      <Description>NWHNSEV764MK-41302979-2400967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4AB9DBB-9BB6-41BC-AA91-6057ED305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EFB4C-746F-42A4-BD2A-8FD377B1981B}"/>
</file>

<file path=customXml/itemProps3.xml><?xml version="1.0" encoding="utf-8"?>
<ds:datastoreItem xmlns:ds="http://schemas.openxmlformats.org/officeDocument/2006/customXml" ds:itemID="{3AEE8361-9C26-4EEC-BD0A-24F42ACF02BD}">
  <ds:schemaRefs>
    <ds:schemaRef ds:uri="http://schemas.microsoft.com/office/infopath/2007/PartnerControls"/>
    <ds:schemaRef ds:uri="43e53103-4a06-4172-a1fc-8f023a740ee1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2306D84-7DCA-4B66-8DC2-3C20EDF38A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6902</TotalTime>
  <Words>413</Words>
  <Application>Microsoft Office PowerPoint</Application>
  <PresentationFormat>On-screen Show (4:3)</PresentationFormat>
  <Paragraphs>73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 Light</vt:lpstr>
      <vt:lpstr>Trebuchet MS</vt:lpstr>
      <vt:lpstr>DoT Powerpoint Template - church house</vt:lpstr>
      <vt:lpstr>PowerPoint Presentation</vt:lpstr>
      <vt:lpstr>Pollution Quiz</vt:lpstr>
      <vt:lpstr>Pollution Quiz</vt:lpstr>
      <vt:lpstr>Pollution Quiz</vt:lpstr>
      <vt:lpstr>Pollution Quiz</vt:lpstr>
      <vt:lpstr>Pollution Quiz</vt:lpstr>
      <vt:lpstr>Pollution Quiz</vt:lpstr>
      <vt:lpstr>Pollution Quiz</vt:lpstr>
      <vt:lpstr>Pollution Quiz</vt:lpstr>
      <vt:lpstr>Read this letter </vt:lpstr>
      <vt:lpstr>Think about…</vt:lpstr>
      <vt:lpstr>Let’s look closer</vt:lpstr>
      <vt:lpstr>Let’s plan a letter to our MP</vt:lpstr>
      <vt:lpstr>Let’s write a letter to our 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Clare Green</cp:lastModifiedBy>
  <cp:revision>489</cp:revision>
  <cp:lastPrinted>2016-05-03T12:18:04Z</cp:lastPrinted>
  <dcterms:created xsi:type="dcterms:W3CDTF">2012-09-27T10:40:58Z</dcterms:created>
  <dcterms:modified xsi:type="dcterms:W3CDTF">2025-03-05T13:09:46Z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0x0101002ED71D6A240EBD41B923971D7299FE9E</vt:lpwstr>
  </property>
  <property fmtid="{D5CDD505-2E9C-101B-9397-08002B2CF9AE}" pid="3" name="MediaServiceImageTags">
    <vt:lpwstr/>
  </property>
  <property fmtid="{D5CDD505-2E9C-101B-9397-08002B2CF9AE}" pid="4" name="Order">
    <vt:r8>143193600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7238fe0f-5526-4b14-976a-3c1a7d0fb0a4</vt:lpwstr>
  </property>
</Properties>
</file>