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8" r:id="rId4"/>
  </p:sldMasterIdLst>
  <p:notesMasterIdLst>
    <p:notesMasterId r:id="rId36"/>
  </p:notesMasterIdLst>
  <p:handoutMasterIdLst>
    <p:handoutMasterId r:id="rId37"/>
  </p:handoutMasterIdLst>
  <p:sldIdLst>
    <p:sldId id="438" r:id="rId5"/>
    <p:sldId id="439"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477" r:id="rId28"/>
    <p:sldId id="478" r:id="rId29"/>
    <p:sldId id="479" r:id="rId30"/>
    <p:sldId id="480" r:id="rId31"/>
    <p:sldId id="481" r:id="rId32"/>
    <p:sldId id="482" r:id="rId33"/>
    <p:sldId id="483" r:id="rId34"/>
    <p:sldId id="484" r:id="rId3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F86"/>
    <a:srgbClr val="BF5691"/>
    <a:srgbClr val="4B004A"/>
    <a:srgbClr val="C05892"/>
    <a:srgbClr val="EE3C5B"/>
    <a:srgbClr val="8CC13E"/>
    <a:srgbClr val="328CCB"/>
    <a:srgbClr val="009900"/>
    <a:srgbClr val="00CC66"/>
    <a:srgbClr val="ECC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0DC14-010E-C24E-AEA3-E4EF51E79484}" v="5" dt="2024-04-09T09:47:26.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1" autoAdjust="0"/>
    <p:restoredTop sz="88429" autoAdjust="0"/>
  </p:normalViewPr>
  <p:slideViewPr>
    <p:cSldViewPr>
      <p:cViewPr varScale="1">
        <p:scale>
          <a:sx n="104" d="100"/>
          <a:sy n="104" d="100"/>
        </p:scale>
        <p:origin x="1632" y="5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9" d="100"/>
          <a:sy n="89" d="100"/>
        </p:scale>
        <p:origin x="4144"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Rowe" userId="bd72e02e-e890-47b6-a30b-d5832baaf6d1" providerId="ADAL" clId="{1DA0DC14-010E-C24E-AEA3-E4EF51E79484}"/>
    <pc:docChg chg="delSld modSld sldOrd">
      <pc:chgData name="Kelly Rowe" userId="bd72e02e-e890-47b6-a30b-d5832baaf6d1" providerId="ADAL" clId="{1DA0DC14-010E-C24E-AEA3-E4EF51E79484}" dt="2024-04-09T09:49:22.858" v="22" actId="113"/>
      <pc:docMkLst>
        <pc:docMk/>
      </pc:docMkLst>
      <pc:sldChg chg="ord">
        <pc:chgData name="Kelly Rowe" userId="bd72e02e-e890-47b6-a30b-d5832baaf6d1" providerId="ADAL" clId="{1DA0DC14-010E-C24E-AEA3-E4EF51E79484}" dt="2024-04-09T09:47:04.130" v="6" actId="20578"/>
        <pc:sldMkLst>
          <pc:docMk/>
          <pc:sldMk cId="1612190510" sldId="437"/>
        </pc:sldMkLst>
      </pc:sldChg>
      <pc:sldChg chg="addSp modSp mod">
        <pc:chgData name="Kelly Rowe" userId="bd72e02e-e890-47b6-a30b-d5832baaf6d1" providerId="ADAL" clId="{1DA0DC14-010E-C24E-AEA3-E4EF51E79484}" dt="2024-04-09T09:49:22.858" v="22" actId="113"/>
        <pc:sldMkLst>
          <pc:docMk/>
          <pc:sldMk cId="2981571276" sldId="438"/>
        </pc:sldMkLst>
        <pc:spChg chg="add mod">
          <ac:chgData name="Kelly Rowe" userId="bd72e02e-e890-47b6-a30b-d5832baaf6d1" providerId="ADAL" clId="{1DA0DC14-010E-C24E-AEA3-E4EF51E79484}" dt="2024-04-09T09:46:45.604" v="3" actId="1076"/>
          <ac:spMkLst>
            <pc:docMk/>
            <pc:sldMk cId="2981571276" sldId="438"/>
            <ac:spMk id="2" creationId="{909FB234-85A9-CB66-06C5-C11618552489}"/>
          </ac:spMkLst>
        </pc:spChg>
        <pc:spChg chg="add mod">
          <ac:chgData name="Kelly Rowe" userId="bd72e02e-e890-47b6-a30b-d5832baaf6d1" providerId="ADAL" clId="{1DA0DC14-010E-C24E-AEA3-E4EF51E79484}" dt="2024-04-09T09:49:22.858" v="22" actId="113"/>
          <ac:spMkLst>
            <pc:docMk/>
            <pc:sldMk cId="2981571276" sldId="438"/>
            <ac:spMk id="3" creationId="{CF9C904F-55E0-ED7E-6A56-A364ED6BFB96}"/>
          </ac:spMkLst>
        </pc:spChg>
        <pc:picChg chg="mod">
          <ac:chgData name="Kelly Rowe" userId="bd72e02e-e890-47b6-a30b-d5832baaf6d1" providerId="ADAL" clId="{1DA0DC14-010E-C24E-AEA3-E4EF51E79484}" dt="2024-04-09T09:46:56.952" v="4" actId="1076"/>
          <ac:picMkLst>
            <pc:docMk/>
            <pc:sldMk cId="2981571276" sldId="438"/>
            <ac:picMk id="4" creationId="{447784C0-E017-1391-16BC-6418C0C7234D}"/>
          </ac:picMkLst>
        </pc:picChg>
      </pc:sldChg>
      <pc:sldChg chg="del">
        <pc:chgData name="Kelly Rowe" userId="bd72e02e-e890-47b6-a30b-d5832baaf6d1" providerId="ADAL" clId="{1DA0DC14-010E-C24E-AEA3-E4EF51E79484}" dt="2024-04-09T09:47:00.761" v="5" actId="2696"/>
        <pc:sldMkLst>
          <pc:docMk/>
          <pc:sldMk cId="1853073647"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2CF70048-BD45-4F08-92E4-6A4C2C49E344}" type="datetimeFigureOut">
              <a:rPr lang="en-GB"/>
              <a:pPr>
                <a:defRPr/>
              </a:pPr>
              <a:t>11/12/2024</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05291F4-B475-4CFE-9EE0-5EF57BCA87B7}" type="slidenum">
              <a:rPr lang="en-GB" altLang="en-US"/>
              <a:pPr>
                <a:defRPr/>
              </a:pPr>
              <a:t>‹#›</a:t>
            </a:fld>
            <a:endParaRPr lang="en-GB" altLang="en-US"/>
          </a:p>
        </p:txBody>
      </p:sp>
    </p:spTree>
    <p:extLst>
      <p:ext uri="{BB962C8B-B14F-4D97-AF65-F5344CB8AC3E}">
        <p14:creationId xmlns:p14="http://schemas.microsoft.com/office/powerpoint/2010/main" val="298935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9" y="1"/>
            <a:ext cx="2946400" cy="496889"/>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707F9DF2-695A-487C-8997-9A87CA55C02F}" type="datetimeFigureOut">
              <a:rPr lang="en-GB"/>
              <a:pPr>
                <a:defRPr/>
              </a:pPr>
              <a:t>11/12/2024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en-GB" noProof="0"/>
          </a:p>
        </p:txBody>
      </p:sp>
      <p:sp>
        <p:nvSpPr>
          <p:cNvPr id="5" name="Notes Placeholder 4"/>
          <p:cNvSpPr>
            <a:spLocks noGrp="1"/>
          </p:cNvSpPr>
          <p:nvPr>
            <p:ph type="body" sz="quarter" idx="3"/>
          </p:nvPr>
        </p:nvSpPr>
        <p:spPr>
          <a:xfrm>
            <a:off x="679451" y="4714876"/>
            <a:ext cx="5438775" cy="4467225"/>
          </a:xfrm>
          <a:prstGeom prst="rect">
            <a:avLst/>
          </a:prstGeom>
        </p:spPr>
        <p:txBody>
          <a:bodyPr vert="horz" lIns="91429" tIns="45714" rIns="91429"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4"/>
            <a:ext cx="2946400" cy="496887"/>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E8C7E76-F791-42DC-A918-835BF67B5779}" type="slidenum">
              <a:rPr lang="en-GB" altLang="en-US"/>
              <a:pPr>
                <a:defRPr/>
              </a:pPr>
              <a:t>‹#›</a:t>
            </a:fld>
            <a:endParaRPr lang="en-GB" altLang="en-US"/>
          </a:p>
        </p:txBody>
      </p:sp>
    </p:spTree>
    <p:extLst>
      <p:ext uri="{BB962C8B-B14F-4D97-AF65-F5344CB8AC3E}">
        <p14:creationId xmlns:p14="http://schemas.microsoft.com/office/powerpoint/2010/main" val="602624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a:t>
            </a:fld>
            <a:endParaRPr lang="en-GB" altLang="en-US"/>
          </a:p>
        </p:txBody>
      </p:sp>
    </p:spTree>
    <p:extLst>
      <p:ext uri="{BB962C8B-B14F-4D97-AF65-F5344CB8AC3E}">
        <p14:creationId xmlns:p14="http://schemas.microsoft.com/office/powerpoint/2010/main" val="356179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10</a:t>
            </a:fld>
            <a:endParaRPr lang="en-GB" altLang="en-US"/>
          </a:p>
        </p:txBody>
      </p:sp>
    </p:spTree>
    <p:extLst>
      <p:ext uri="{BB962C8B-B14F-4D97-AF65-F5344CB8AC3E}">
        <p14:creationId xmlns:p14="http://schemas.microsoft.com/office/powerpoint/2010/main" val="348695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11</a:t>
            </a:fld>
            <a:endParaRPr lang="en-GB" altLang="en-US"/>
          </a:p>
        </p:txBody>
      </p:sp>
    </p:spTree>
    <p:extLst>
      <p:ext uri="{BB962C8B-B14F-4D97-AF65-F5344CB8AC3E}">
        <p14:creationId xmlns:p14="http://schemas.microsoft.com/office/powerpoint/2010/main" val="75970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12</a:t>
            </a:fld>
            <a:endParaRPr lang="en-GB" altLang="en-US"/>
          </a:p>
        </p:txBody>
      </p:sp>
    </p:spTree>
    <p:extLst>
      <p:ext uri="{BB962C8B-B14F-4D97-AF65-F5344CB8AC3E}">
        <p14:creationId xmlns:p14="http://schemas.microsoft.com/office/powerpoint/2010/main" val="2806897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13</a:t>
            </a:fld>
            <a:endParaRPr lang="en-GB" altLang="en-US"/>
          </a:p>
        </p:txBody>
      </p:sp>
    </p:spTree>
    <p:extLst>
      <p:ext uri="{BB962C8B-B14F-4D97-AF65-F5344CB8AC3E}">
        <p14:creationId xmlns:p14="http://schemas.microsoft.com/office/powerpoint/2010/main" val="1600927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14</a:t>
            </a:fld>
            <a:endParaRPr lang="en-GB" altLang="en-US"/>
          </a:p>
        </p:txBody>
      </p:sp>
    </p:spTree>
    <p:extLst>
      <p:ext uri="{BB962C8B-B14F-4D97-AF65-F5344CB8AC3E}">
        <p14:creationId xmlns:p14="http://schemas.microsoft.com/office/powerpoint/2010/main" val="95581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15</a:t>
            </a:fld>
            <a:endParaRPr lang="en-GB" altLang="en-US"/>
          </a:p>
        </p:txBody>
      </p:sp>
    </p:spTree>
    <p:extLst>
      <p:ext uri="{BB962C8B-B14F-4D97-AF65-F5344CB8AC3E}">
        <p14:creationId xmlns:p14="http://schemas.microsoft.com/office/powerpoint/2010/main" val="159437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16</a:t>
            </a:fld>
            <a:endParaRPr lang="en-GB" altLang="en-US"/>
          </a:p>
        </p:txBody>
      </p:sp>
    </p:spTree>
    <p:extLst>
      <p:ext uri="{BB962C8B-B14F-4D97-AF65-F5344CB8AC3E}">
        <p14:creationId xmlns:p14="http://schemas.microsoft.com/office/powerpoint/2010/main" val="46583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17</a:t>
            </a:fld>
            <a:endParaRPr lang="en-GB" altLang="en-US"/>
          </a:p>
        </p:txBody>
      </p:sp>
    </p:spTree>
    <p:extLst>
      <p:ext uri="{BB962C8B-B14F-4D97-AF65-F5344CB8AC3E}">
        <p14:creationId xmlns:p14="http://schemas.microsoft.com/office/powerpoint/2010/main" val="3534457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18</a:t>
            </a:fld>
            <a:endParaRPr lang="en-GB" altLang="en-US"/>
          </a:p>
        </p:txBody>
      </p:sp>
    </p:spTree>
    <p:extLst>
      <p:ext uri="{BB962C8B-B14F-4D97-AF65-F5344CB8AC3E}">
        <p14:creationId xmlns:p14="http://schemas.microsoft.com/office/powerpoint/2010/main" val="150764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19</a:t>
            </a:fld>
            <a:endParaRPr lang="en-GB" altLang="en-US"/>
          </a:p>
        </p:txBody>
      </p:sp>
    </p:spTree>
    <p:extLst>
      <p:ext uri="{BB962C8B-B14F-4D97-AF65-F5344CB8AC3E}">
        <p14:creationId xmlns:p14="http://schemas.microsoft.com/office/powerpoint/2010/main" val="28980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a:t>
            </a:fld>
            <a:endParaRPr lang="en-GB" altLang="en-US"/>
          </a:p>
        </p:txBody>
      </p:sp>
    </p:spTree>
    <p:extLst>
      <p:ext uri="{BB962C8B-B14F-4D97-AF65-F5344CB8AC3E}">
        <p14:creationId xmlns:p14="http://schemas.microsoft.com/office/powerpoint/2010/main" val="45144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20</a:t>
            </a:fld>
            <a:endParaRPr lang="en-GB" altLang="en-US"/>
          </a:p>
        </p:txBody>
      </p:sp>
    </p:spTree>
    <p:extLst>
      <p:ext uri="{BB962C8B-B14F-4D97-AF65-F5344CB8AC3E}">
        <p14:creationId xmlns:p14="http://schemas.microsoft.com/office/powerpoint/2010/main" val="1785011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21</a:t>
            </a:fld>
            <a:endParaRPr lang="en-GB" altLang="en-US"/>
          </a:p>
        </p:txBody>
      </p:sp>
    </p:spTree>
    <p:extLst>
      <p:ext uri="{BB962C8B-B14F-4D97-AF65-F5344CB8AC3E}">
        <p14:creationId xmlns:p14="http://schemas.microsoft.com/office/powerpoint/2010/main" val="751588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Nuclear energy is generally not considered renewable because it relies on finite resources like uranium, which can be depleted. However, it is a low-carbon energy source, meaning it doesn’t produce greenhouse gases during operation, making it environmentally friendly in terms of emissions.</a:t>
            </a:r>
          </a:p>
          <a:p>
            <a:r>
              <a:rPr lang="en-GB" sz="1000" dirty="0" smtClean="0"/>
              <a:t>Some people argue that with advancements in technology, such as using thorium, nuclear energy could become more sustainable. But as of now, it doesn’t fit the traditional definition of renewable energy, which includes sources like solar, wind, and hydro that are naturally replenished.</a:t>
            </a:r>
            <a:endParaRPr lang="en-GB" sz="1000"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22</a:t>
            </a:fld>
            <a:endParaRPr lang="en-GB" altLang="en-US"/>
          </a:p>
        </p:txBody>
      </p:sp>
    </p:spTree>
    <p:extLst>
      <p:ext uri="{BB962C8B-B14F-4D97-AF65-F5344CB8AC3E}">
        <p14:creationId xmlns:p14="http://schemas.microsoft.com/office/powerpoint/2010/main" val="189804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23</a:t>
            </a:fld>
            <a:endParaRPr lang="en-GB" altLang="en-US"/>
          </a:p>
        </p:txBody>
      </p:sp>
    </p:spTree>
    <p:extLst>
      <p:ext uri="{BB962C8B-B14F-4D97-AF65-F5344CB8AC3E}">
        <p14:creationId xmlns:p14="http://schemas.microsoft.com/office/powerpoint/2010/main" val="1331488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24</a:t>
            </a:fld>
            <a:endParaRPr lang="en-GB" altLang="en-US"/>
          </a:p>
        </p:txBody>
      </p:sp>
    </p:spTree>
    <p:extLst>
      <p:ext uri="{BB962C8B-B14F-4D97-AF65-F5344CB8AC3E}">
        <p14:creationId xmlns:p14="http://schemas.microsoft.com/office/powerpoint/2010/main" val="146801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25</a:t>
            </a:fld>
            <a:endParaRPr lang="en-GB" altLang="en-US"/>
          </a:p>
        </p:txBody>
      </p:sp>
    </p:spTree>
    <p:extLst>
      <p:ext uri="{BB962C8B-B14F-4D97-AF65-F5344CB8AC3E}">
        <p14:creationId xmlns:p14="http://schemas.microsoft.com/office/powerpoint/2010/main" val="2265049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26</a:t>
            </a:fld>
            <a:endParaRPr lang="en-GB" altLang="en-US"/>
          </a:p>
        </p:txBody>
      </p:sp>
    </p:spTree>
    <p:extLst>
      <p:ext uri="{BB962C8B-B14F-4D97-AF65-F5344CB8AC3E}">
        <p14:creationId xmlns:p14="http://schemas.microsoft.com/office/powerpoint/2010/main" val="2473764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27</a:t>
            </a:fld>
            <a:endParaRPr lang="en-GB" altLang="en-US"/>
          </a:p>
        </p:txBody>
      </p:sp>
    </p:spTree>
    <p:extLst>
      <p:ext uri="{BB962C8B-B14F-4D97-AF65-F5344CB8AC3E}">
        <p14:creationId xmlns:p14="http://schemas.microsoft.com/office/powerpoint/2010/main" val="1643719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28</a:t>
            </a:fld>
            <a:endParaRPr lang="en-GB" altLang="en-US"/>
          </a:p>
        </p:txBody>
      </p:sp>
    </p:spTree>
    <p:extLst>
      <p:ext uri="{BB962C8B-B14F-4D97-AF65-F5344CB8AC3E}">
        <p14:creationId xmlns:p14="http://schemas.microsoft.com/office/powerpoint/2010/main" val="506988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29</a:t>
            </a:fld>
            <a:endParaRPr lang="en-GB" altLang="en-US"/>
          </a:p>
        </p:txBody>
      </p:sp>
    </p:spTree>
    <p:extLst>
      <p:ext uri="{BB962C8B-B14F-4D97-AF65-F5344CB8AC3E}">
        <p14:creationId xmlns:p14="http://schemas.microsoft.com/office/powerpoint/2010/main" val="128538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3</a:t>
            </a:fld>
            <a:endParaRPr lang="en-GB" altLang="en-US"/>
          </a:p>
        </p:txBody>
      </p:sp>
    </p:spTree>
    <p:extLst>
      <p:ext uri="{BB962C8B-B14F-4D97-AF65-F5344CB8AC3E}">
        <p14:creationId xmlns:p14="http://schemas.microsoft.com/office/powerpoint/2010/main" val="1598697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30</a:t>
            </a:fld>
            <a:endParaRPr lang="en-GB" altLang="en-US"/>
          </a:p>
        </p:txBody>
      </p:sp>
    </p:spTree>
    <p:extLst>
      <p:ext uri="{BB962C8B-B14F-4D97-AF65-F5344CB8AC3E}">
        <p14:creationId xmlns:p14="http://schemas.microsoft.com/office/powerpoint/2010/main" val="1492954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31</a:t>
            </a:fld>
            <a:endParaRPr lang="en-GB" altLang="en-US"/>
          </a:p>
        </p:txBody>
      </p:sp>
    </p:spTree>
    <p:extLst>
      <p:ext uri="{BB962C8B-B14F-4D97-AF65-F5344CB8AC3E}">
        <p14:creationId xmlns:p14="http://schemas.microsoft.com/office/powerpoint/2010/main" val="93958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4</a:t>
            </a:fld>
            <a:endParaRPr lang="en-GB" altLang="en-US"/>
          </a:p>
        </p:txBody>
      </p:sp>
    </p:spTree>
    <p:extLst>
      <p:ext uri="{BB962C8B-B14F-4D97-AF65-F5344CB8AC3E}">
        <p14:creationId xmlns:p14="http://schemas.microsoft.com/office/powerpoint/2010/main" val="24011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5</a:t>
            </a:fld>
            <a:endParaRPr lang="en-GB" altLang="en-US"/>
          </a:p>
        </p:txBody>
      </p:sp>
    </p:spTree>
    <p:extLst>
      <p:ext uri="{BB962C8B-B14F-4D97-AF65-F5344CB8AC3E}">
        <p14:creationId xmlns:p14="http://schemas.microsoft.com/office/powerpoint/2010/main" val="199909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6</a:t>
            </a:fld>
            <a:endParaRPr lang="en-GB" altLang="en-US"/>
          </a:p>
        </p:txBody>
      </p:sp>
    </p:spTree>
    <p:extLst>
      <p:ext uri="{BB962C8B-B14F-4D97-AF65-F5344CB8AC3E}">
        <p14:creationId xmlns:p14="http://schemas.microsoft.com/office/powerpoint/2010/main" val="147966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7</a:t>
            </a:fld>
            <a:endParaRPr lang="en-GB" altLang="en-US"/>
          </a:p>
        </p:txBody>
      </p:sp>
    </p:spTree>
    <p:extLst>
      <p:ext uri="{BB962C8B-B14F-4D97-AF65-F5344CB8AC3E}">
        <p14:creationId xmlns:p14="http://schemas.microsoft.com/office/powerpoint/2010/main" val="77331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8</a:t>
            </a:fld>
            <a:endParaRPr lang="en-GB" altLang="en-US"/>
          </a:p>
        </p:txBody>
      </p:sp>
    </p:spTree>
    <p:extLst>
      <p:ext uri="{BB962C8B-B14F-4D97-AF65-F5344CB8AC3E}">
        <p14:creationId xmlns:p14="http://schemas.microsoft.com/office/powerpoint/2010/main" val="226354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9</a:t>
            </a:fld>
            <a:endParaRPr lang="en-GB" altLang="en-US"/>
          </a:p>
        </p:txBody>
      </p:sp>
    </p:spTree>
    <p:extLst>
      <p:ext uri="{BB962C8B-B14F-4D97-AF65-F5344CB8AC3E}">
        <p14:creationId xmlns:p14="http://schemas.microsoft.com/office/powerpoint/2010/main" val="128435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555646" y="391438"/>
            <a:ext cx="3646240"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a:t>PRESENTATION DATE</a:t>
            </a:r>
            <a:endParaRPr lang="en-US" dirty="0"/>
          </a:p>
        </p:txBody>
      </p:sp>
      <p:sp>
        <p:nvSpPr>
          <p:cNvPr id="6" name="Text Placeholder 5"/>
          <p:cNvSpPr>
            <a:spLocks noGrp="1"/>
          </p:cNvSpPr>
          <p:nvPr>
            <p:ph type="body" sz="quarter" idx="11" hasCustomPrompt="1"/>
          </p:nvPr>
        </p:nvSpPr>
        <p:spPr>
          <a:xfrm>
            <a:off x="529771" y="2235209"/>
            <a:ext cx="7830457"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a:t>Powerpoint</a:t>
            </a:r>
            <a:r>
              <a:rPr lang="en-US" dirty="0"/>
              <a:t> </a:t>
            </a:r>
          </a:p>
          <a:p>
            <a:pPr lvl="0"/>
            <a:r>
              <a:rPr lang="en-US" dirty="0"/>
              <a:t>Presentation </a:t>
            </a:r>
          </a:p>
          <a:p>
            <a:pPr lvl="0"/>
            <a:r>
              <a:rPr lang="en-US" dirty="0"/>
              <a:t>Title Here</a:t>
            </a:r>
          </a:p>
        </p:txBody>
      </p:sp>
      <p:sp>
        <p:nvSpPr>
          <p:cNvPr id="9" name="Text Placeholder 8"/>
          <p:cNvSpPr>
            <a:spLocks noGrp="1"/>
          </p:cNvSpPr>
          <p:nvPr>
            <p:ph type="body" sz="quarter" idx="12" hasCustomPrompt="1"/>
          </p:nvPr>
        </p:nvSpPr>
        <p:spPr>
          <a:xfrm>
            <a:off x="566055" y="5268187"/>
            <a:ext cx="5653315"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a:t>This is where you can put the </a:t>
            </a:r>
            <a:br>
              <a:rPr lang="en-US" dirty="0"/>
            </a:br>
            <a:r>
              <a:rPr lang="en-US" dirty="0"/>
              <a:t>full presentation introduction</a:t>
            </a:r>
          </a:p>
        </p:txBody>
      </p:sp>
    </p:spTree>
    <p:extLst>
      <p:ext uri="{BB962C8B-B14F-4D97-AF65-F5344CB8AC3E}">
        <p14:creationId xmlns:p14="http://schemas.microsoft.com/office/powerpoint/2010/main" val="337778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Tree>
    <p:extLst>
      <p:ext uri="{BB962C8B-B14F-4D97-AF65-F5344CB8AC3E}">
        <p14:creationId xmlns:p14="http://schemas.microsoft.com/office/powerpoint/2010/main" val="9382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ist">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sz="quarter" idx="10"/>
          </p:nvPr>
        </p:nvSpPr>
        <p:spPr>
          <a:xfrm>
            <a:off x="484872" y="1300527"/>
            <a:ext cx="8158385" cy="381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7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 and Picture">
    <p:bg>
      <p:bgPr>
        <a:solidFill>
          <a:schemeClr val="bg1"/>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4767943" y="1300527"/>
            <a:ext cx="3834720" cy="2950710"/>
          </a:xfrm>
          <a:prstGeom prst="rect">
            <a:avLst/>
          </a:prstGeom>
        </p:spPr>
        <p:txBody>
          <a:bodyPr/>
          <a:lstStyle/>
          <a:p>
            <a:r>
              <a:rPr lang="en-US"/>
              <a:t>Click icon to add picture</a:t>
            </a:r>
            <a:endParaRPr lang="en-US" dirty="0"/>
          </a:p>
        </p:txBody>
      </p:sp>
      <p:sp>
        <p:nvSpPr>
          <p:cNvPr id="10"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11" name="Text Placeholder 2"/>
          <p:cNvSpPr>
            <a:spLocks noGrp="1"/>
          </p:cNvSpPr>
          <p:nvPr>
            <p:ph type="body" sz="quarter" idx="10"/>
          </p:nvPr>
        </p:nvSpPr>
        <p:spPr>
          <a:xfrm>
            <a:off x="484872" y="1300527"/>
            <a:ext cx="4007299" cy="381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42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631543"/>
            <a:ext cx="9144000" cy="1226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90482" y="5868814"/>
            <a:ext cx="6216712" cy="592032"/>
          </a:xfrm>
        </p:spPr>
        <p:txBody>
          <a:bodyPr anchor="t" anchorCtr="0">
            <a:normAutofit/>
          </a:bodyPr>
          <a:lstStyle>
            <a:lvl1pPr>
              <a:defRPr sz="2300">
                <a:solidFill>
                  <a:srgbClr val="4B004A"/>
                </a:solidFill>
              </a:defRPr>
            </a:lvl1pPr>
          </a:lstStyle>
          <a:p>
            <a:r>
              <a:rPr lang="en-GB" dirty="0"/>
              <a:t>Caption for the image to go here</a:t>
            </a:r>
            <a:endParaRPr lang="en-US" dirty="0"/>
          </a:p>
        </p:txBody>
      </p:sp>
      <p:sp>
        <p:nvSpPr>
          <p:cNvPr id="4" name="Rectangle 3"/>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iocese-of-Truro_Logo_RGB-Sma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085" y="5817750"/>
            <a:ext cx="887185" cy="826161"/>
          </a:xfrm>
          <a:prstGeom prst="rect">
            <a:avLst/>
          </a:prstGeom>
        </p:spPr>
      </p:pic>
    </p:spTree>
    <p:extLst>
      <p:ext uri="{BB962C8B-B14F-4D97-AF65-F5344CB8AC3E}">
        <p14:creationId xmlns:p14="http://schemas.microsoft.com/office/powerpoint/2010/main" val="53794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997443" y="3729808"/>
            <a:ext cx="3416715" cy="2054409"/>
          </a:xfrm>
          <a:prstGeom prst="rect">
            <a:avLst/>
          </a:prstGeom>
          <a:noFill/>
        </p:spPr>
        <p:txBody>
          <a:bodyPr wrap="square" lIns="0" tIns="0" rIns="0" bIns="0" rtlCol="0">
            <a:spAutoFit/>
          </a:bodyPr>
          <a:lstStyle/>
          <a:p>
            <a:pPr algn="ctr">
              <a:lnSpc>
                <a:spcPct val="150000"/>
              </a:lnSpc>
              <a:spcAft>
                <a:spcPts val="300"/>
              </a:spcAft>
            </a:pPr>
            <a:r>
              <a:rPr lang="pl-PL" sz="2400" b="0" i="0" dirty="0" err="1">
                <a:solidFill>
                  <a:srgbClr val="4B004A"/>
                </a:solidFill>
                <a:latin typeface="Trebuchet MS"/>
                <a:cs typeface="Trebuchet MS"/>
              </a:rPr>
              <a:t>Contact</a:t>
            </a:r>
            <a:r>
              <a:rPr lang="pl-PL" sz="2400" b="0" i="0" dirty="0">
                <a:solidFill>
                  <a:srgbClr val="4B004A"/>
                </a:solidFill>
                <a:latin typeface="Trebuchet MS"/>
                <a:cs typeface="Trebuchet MS"/>
              </a:rPr>
              <a:t> </a:t>
            </a:r>
            <a:r>
              <a:rPr lang="pl-PL" sz="2400" b="0" i="0" dirty="0" err="1">
                <a:solidFill>
                  <a:srgbClr val="4B004A"/>
                </a:solidFill>
                <a:latin typeface="Trebuchet MS"/>
                <a:cs typeface="Trebuchet MS"/>
              </a:rPr>
              <a:t>us</a:t>
            </a:r>
            <a:endParaRPr lang="pl-PL" sz="2400" b="0" i="0" dirty="0">
              <a:solidFill>
                <a:srgbClr val="4B004A"/>
              </a:solidFill>
              <a:latin typeface="Trebuchet MS"/>
              <a:cs typeface="Trebuchet MS"/>
            </a:endParaRPr>
          </a:p>
          <a:p>
            <a:pPr algn="ctr">
              <a:spcAft>
                <a:spcPts val="0"/>
              </a:spcAft>
            </a:pPr>
            <a:r>
              <a:rPr lang="en-GB" sz="1200" b="0" i="0" kern="1200" dirty="0">
                <a:solidFill>
                  <a:srgbClr val="A43F86"/>
                </a:solidFill>
                <a:latin typeface="Trebuchet MS"/>
                <a:ea typeface="+mn-ea"/>
                <a:cs typeface="Trebuchet MS"/>
              </a:rPr>
              <a:t>Church House, Woodlands Court, </a:t>
            </a:r>
            <a:br>
              <a:rPr lang="en-GB" sz="1200" b="0" i="0" kern="1200" dirty="0">
                <a:solidFill>
                  <a:srgbClr val="A43F86"/>
                </a:solidFill>
                <a:latin typeface="Trebuchet MS"/>
                <a:ea typeface="+mn-ea"/>
                <a:cs typeface="Trebuchet MS"/>
              </a:rPr>
            </a:br>
            <a:r>
              <a:rPr lang="en-GB" sz="1200" b="0" i="0" kern="1200" dirty="0">
                <a:solidFill>
                  <a:srgbClr val="A43F86"/>
                </a:solidFill>
                <a:latin typeface="Trebuchet MS"/>
                <a:ea typeface="+mn-ea"/>
                <a:cs typeface="Trebuchet MS"/>
              </a:rPr>
              <a:t>Truro Business Park, </a:t>
            </a:r>
            <a:r>
              <a:rPr lang="en-GB" sz="1200" b="0" i="0" kern="1200" dirty="0" err="1">
                <a:solidFill>
                  <a:srgbClr val="A43F86"/>
                </a:solidFill>
                <a:latin typeface="Trebuchet MS"/>
                <a:ea typeface="+mn-ea"/>
                <a:cs typeface="Trebuchet MS"/>
              </a:rPr>
              <a:t>Threemilestone</a:t>
            </a:r>
            <a:r>
              <a:rPr lang="en-GB" sz="1200" b="0" i="0" kern="1200" dirty="0">
                <a:solidFill>
                  <a:srgbClr val="A43F86"/>
                </a:solidFill>
                <a:latin typeface="Trebuchet MS"/>
                <a:ea typeface="+mn-ea"/>
                <a:cs typeface="Trebuchet MS"/>
              </a:rPr>
              <a:t>, </a:t>
            </a:r>
            <a:br>
              <a:rPr lang="en-GB" sz="1200" b="0" i="0" kern="1200" dirty="0">
                <a:solidFill>
                  <a:srgbClr val="A43F86"/>
                </a:solidFill>
                <a:latin typeface="Trebuchet MS"/>
                <a:ea typeface="+mn-ea"/>
                <a:cs typeface="Trebuchet MS"/>
              </a:rPr>
            </a:br>
            <a:r>
              <a:rPr lang="en-GB" sz="1200" b="0" i="0" kern="1200" dirty="0">
                <a:solidFill>
                  <a:srgbClr val="A43F86"/>
                </a:solidFill>
                <a:latin typeface="Trebuchet MS"/>
                <a:ea typeface="+mn-ea"/>
                <a:cs typeface="Trebuchet MS"/>
              </a:rPr>
              <a:t>Truro, TR4 9NH</a:t>
            </a:r>
          </a:p>
          <a:p>
            <a:pPr algn="ctr">
              <a:lnSpc>
                <a:spcPct val="150000"/>
              </a:lnSpc>
              <a:spcAft>
                <a:spcPts val="300"/>
              </a:spcAft>
            </a:pPr>
            <a:r>
              <a:rPr lang="pl-PL" sz="1200" b="0" i="0" dirty="0">
                <a:solidFill>
                  <a:schemeClr val="tx1">
                    <a:lumMod val="65000"/>
                    <a:lumOff val="35000"/>
                  </a:schemeClr>
                </a:solidFill>
                <a:latin typeface="Trebuchet MS"/>
                <a:cs typeface="Trebuchet MS"/>
              </a:rPr>
              <a:t>Telephone </a:t>
            </a:r>
            <a:r>
              <a:rPr lang="pl-PL" sz="1200" b="0" i="0" dirty="0">
                <a:solidFill>
                  <a:srgbClr val="A43F86"/>
                </a:solidFill>
                <a:latin typeface="Trebuchet MS"/>
                <a:cs typeface="Trebuchet MS"/>
              </a:rPr>
              <a:t>01872 274 351</a:t>
            </a:r>
          </a:p>
          <a:p>
            <a:pPr algn="ctr">
              <a:lnSpc>
                <a:spcPct val="150000"/>
              </a:lnSpc>
              <a:spcAft>
                <a:spcPts val="300"/>
              </a:spcAft>
            </a:pPr>
            <a:r>
              <a:rPr lang="pl-PL" sz="1200" b="0" i="0" dirty="0">
                <a:solidFill>
                  <a:schemeClr val="tx1">
                    <a:lumMod val="65000"/>
                    <a:lumOff val="35000"/>
                  </a:schemeClr>
                </a:solidFill>
                <a:latin typeface="Trebuchet MS"/>
                <a:cs typeface="Trebuchet MS"/>
              </a:rPr>
              <a:t>Email </a:t>
            </a:r>
            <a:r>
              <a:rPr lang="pl-PL" sz="1200" b="0" i="0" dirty="0" err="1">
                <a:solidFill>
                  <a:srgbClr val="A43F86"/>
                </a:solidFill>
                <a:latin typeface="Trebuchet MS"/>
                <a:cs typeface="Trebuchet MS"/>
              </a:rPr>
              <a:t>info@truro.anglican.org</a:t>
            </a:r>
            <a:endParaRPr lang="pl-PL" sz="1200" b="0" i="0" dirty="0">
              <a:solidFill>
                <a:srgbClr val="A43F86"/>
              </a:solidFill>
              <a:latin typeface="Trebuchet MS"/>
              <a:cs typeface="Trebuchet MS"/>
            </a:endParaRPr>
          </a:p>
          <a:p>
            <a:pPr algn="ctr">
              <a:lnSpc>
                <a:spcPct val="150000"/>
              </a:lnSpc>
              <a:spcAft>
                <a:spcPts val="300"/>
              </a:spcAft>
            </a:pPr>
            <a:r>
              <a:rPr lang="pl-PL" sz="1200" b="0" i="0" dirty="0" err="1">
                <a:solidFill>
                  <a:schemeClr val="tx1">
                    <a:lumMod val="65000"/>
                    <a:lumOff val="35000"/>
                  </a:schemeClr>
                </a:solidFill>
                <a:latin typeface="Trebuchet MS"/>
                <a:cs typeface="Trebuchet MS"/>
              </a:rPr>
              <a:t>Website</a:t>
            </a:r>
            <a:r>
              <a:rPr lang="pl-PL" sz="1200" b="0" i="0" dirty="0">
                <a:solidFill>
                  <a:schemeClr val="tx1">
                    <a:lumMod val="65000"/>
                    <a:lumOff val="35000"/>
                  </a:schemeClr>
                </a:solidFill>
                <a:latin typeface="Trebuchet MS"/>
                <a:cs typeface="Trebuchet MS"/>
              </a:rPr>
              <a:t> </a:t>
            </a:r>
            <a:r>
              <a:rPr lang="pl-PL" sz="1200" b="0" i="0" dirty="0" err="1">
                <a:solidFill>
                  <a:srgbClr val="A43F86"/>
                </a:solidFill>
                <a:latin typeface="Trebuchet MS"/>
                <a:cs typeface="Trebuchet MS"/>
              </a:rPr>
              <a:t>www.truro.anglican.org</a:t>
            </a:r>
            <a:endParaRPr lang="en-US" sz="1200" b="0" i="0" dirty="0">
              <a:solidFill>
                <a:srgbClr val="A43F86"/>
              </a:solidFill>
              <a:latin typeface="Trebuchet MS"/>
              <a:cs typeface="Trebuchet MS"/>
            </a:endParaRPr>
          </a:p>
        </p:txBody>
      </p:sp>
      <p:sp>
        <p:nvSpPr>
          <p:cNvPr id="5" name="Rectangle 4"/>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48114" y="3476170"/>
            <a:ext cx="4855029"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Diocese-of-Truro_Logo_RGB-Sma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023852"/>
            <a:ext cx="2144070" cy="1996595"/>
          </a:xfrm>
          <a:prstGeom prst="rect">
            <a:avLst/>
          </a:prstGeom>
        </p:spPr>
      </p:pic>
    </p:spTree>
    <p:extLst>
      <p:ext uri="{BB962C8B-B14F-4D97-AF65-F5344CB8AC3E}">
        <p14:creationId xmlns:p14="http://schemas.microsoft.com/office/powerpoint/2010/main" val="15533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Open Layou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95329" y="659479"/>
            <a:ext cx="7804563" cy="820140"/>
          </a:xfrm>
          <a:prstGeom prst="rect">
            <a:avLst/>
          </a:prstGeom>
        </p:spPr>
        <p:txBody>
          <a:bodyPr rtlCol="0">
            <a:normAutofit/>
          </a:bodyPr>
          <a:lstStyle>
            <a:lvl1pPr>
              <a:defRPr>
                <a:solidFill>
                  <a:srgbClr val="EA941A"/>
                </a:solidFill>
              </a:defRPr>
            </a:lvl1pPr>
          </a:lstStyle>
          <a:p>
            <a:r>
              <a:rPr lang="en-US"/>
              <a:t>Click to edit Master title style</a:t>
            </a:r>
            <a:endParaRPr lang="en-US" dirty="0"/>
          </a:p>
        </p:txBody>
      </p:sp>
      <p:sp>
        <p:nvSpPr>
          <p:cNvPr id="3" name="Rectangle 2"/>
          <p:cNvSpPr/>
          <p:nvPr userDrawn="1"/>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Open Layou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95329" y="659479"/>
            <a:ext cx="7804563" cy="820140"/>
          </a:xfrm>
          <a:prstGeom prst="rect">
            <a:avLst/>
          </a:prstGeom>
        </p:spPr>
        <p:txBody>
          <a:bodyPr rtlCol="0">
            <a:normAutofit/>
          </a:bodyPr>
          <a:lstStyle>
            <a:lvl1pPr>
              <a:defRPr>
                <a:solidFill>
                  <a:srgbClr val="EA941A"/>
                </a:solidFill>
              </a:defRPr>
            </a:lvl1pPr>
          </a:lstStyle>
          <a:p>
            <a:r>
              <a:rPr lang="en-US"/>
              <a:t>Click to edit Master title style</a:t>
            </a:r>
            <a:endParaRPr lang="en-US" dirty="0"/>
          </a:p>
        </p:txBody>
      </p:sp>
      <p:sp>
        <p:nvSpPr>
          <p:cNvPr id="2" name="Rectangle 1"/>
          <p:cNvSpPr/>
          <p:nvPr userDrawn="1"/>
        </p:nvSpPr>
        <p:spPr>
          <a:xfrm>
            <a:off x="7308304" y="5085184"/>
            <a:ext cx="1835696" cy="17728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userDrawn="1"/>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2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895350" y="2266950"/>
            <a:ext cx="7358063" cy="2324100"/>
          </a:xfrm>
          <a:prstGeom prst="rect">
            <a:avLst/>
          </a:prstGeom>
        </p:spPr>
        <p:txBody>
          <a:bodyPr lIns="0" tIns="0" rIns="0" bIns="0"/>
          <a:lstStyle>
            <a:lvl1pPr defTabSz="309563">
              <a:defRPr sz="4200">
                <a:solidFill>
                  <a:srgbClr val="FFFFFF"/>
                </a:solidFill>
                <a:latin typeface="+mn-lt"/>
                <a:ea typeface="+mn-ea"/>
                <a:cs typeface="+mn-cs"/>
                <a:sym typeface="Helvetica Light"/>
              </a:defRPr>
            </a:lvl1pPr>
          </a:lstStyle>
          <a:p>
            <a:pPr lvl="0">
              <a:defRPr sz="1800">
                <a:solidFill>
                  <a:srgbClr val="000000"/>
                </a:solidFill>
              </a:defRPr>
            </a:pPr>
            <a:r>
              <a:rPr sz="4200">
                <a:solidFill>
                  <a:srgbClr val="FFFFFF"/>
                </a:solidFill>
              </a:rPr>
              <a:t>Title Text</a:t>
            </a:r>
          </a:p>
        </p:txBody>
      </p:sp>
    </p:spTree>
    <p:extLst>
      <p:ext uri="{BB962C8B-B14F-4D97-AF65-F5344CB8AC3E}">
        <p14:creationId xmlns:p14="http://schemas.microsoft.com/office/powerpoint/2010/main" val="1040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90" y="487489"/>
            <a:ext cx="8319804" cy="820140"/>
          </a:xfrm>
          <a:prstGeom prst="rect">
            <a:avLst/>
          </a:prstGeom>
        </p:spPr>
        <p:txBody>
          <a:bodyPr vert="horz" lIns="0" tIns="0" rIns="0" bIns="0" rtlCol="0" anchor="t" anchorCtr="0">
            <a:noAutofit/>
          </a:bodyPr>
          <a:lstStyle/>
          <a:p>
            <a:r>
              <a:rPr lang="en-US" dirty="0"/>
              <a:t>Click to edit Master title style</a:t>
            </a:r>
          </a:p>
        </p:txBody>
      </p:sp>
      <p:sp>
        <p:nvSpPr>
          <p:cNvPr id="5" name="Text Placeholder 12"/>
          <p:cNvSpPr>
            <a:spLocks noGrp="1"/>
          </p:cNvSpPr>
          <p:nvPr>
            <p:ph type="body" idx="1"/>
          </p:nvPr>
        </p:nvSpPr>
        <p:spPr>
          <a:xfrm>
            <a:off x="411670" y="1348830"/>
            <a:ext cx="8313123"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6" name="Picture 5" descr="A logo with a plane and text&#10;&#10;Description automatically generated">
            <a:extLst>
              <a:ext uri="{FF2B5EF4-FFF2-40B4-BE49-F238E27FC236}">
                <a16:creationId xmlns:a16="http://schemas.microsoft.com/office/drawing/2014/main" id="{8965633D-DBA4-98B2-48D1-4AFD602B0CA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26291" y="5229200"/>
            <a:ext cx="1110908" cy="1394926"/>
          </a:xfrm>
          <a:prstGeom prst="rect">
            <a:avLst/>
          </a:prstGeom>
        </p:spPr>
      </p:pic>
      <p:sp>
        <p:nvSpPr>
          <p:cNvPr id="3" name="Date Placeholder 2">
            <a:extLst>
              <a:ext uri="{FF2B5EF4-FFF2-40B4-BE49-F238E27FC236}">
                <a16:creationId xmlns:a16="http://schemas.microsoft.com/office/drawing/2014/main" id="{D5E9E6ED-8473-29D2-4BF1-02250227FB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A3C86-1122-B844-83B2-00C83995E968}" type="datetimeFigureOut">
              <a:rPr lang="en-US" smtClean="0"/>
              <a:t>12/11/2024</a:t>
            </a:fld>
            <a:endParaRPr lang="en-US"/>
          </a:p>
        </p:txBody>
      </p:sp>
    </p:spTree>
    <p:extLst>
      <p:ext uri="{BB962C8B-B14F-4D97-AF65-F5344CB8AC3E}">
        <p14:creationId xmlns:p14="http://schemas.microsoft.com/office/powerpoint/2010/main" val="861762975"/>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9" r:id="rId8"/>
    <p:sldLayoutId id="214748453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900" b="0" i="0" kern="1200" baseline="0">
          <a:solidFill>
            <a:srgbClr val="4B004A"/>
          </a:solidFill>
          <a:latin typeface="Trebuchet MS"/>
          <a:ea typeface="+mj-ea"/>
          <a:cs typeface="Trebuchet MS"/>
        </a:defRPr>
      </a:lvl1pPr>
    </p:titleStyle>
    <p:bodyStyle>
      <a:lvl1pPr marL="342900" indent="-342900" algn="l" defTabSz="457200" rtl="0" eaLnBrk="1" latinLnBrk="0" hangingPunct="1">
        <a:spcBef>
          <a:spcPct val="20000"/>
        </a:spcBef>
        <a:buClr>
          <a:srgbClr val="A43F86"/>
        </a:buClr>
        <a:buFont typeface="Arial"/>
        <a:buChar char="•"/>
        <a:defRPr sz="18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Clr>
          <a:srgbClr val="A43F86"/>
        </a:buClr>
        <a:buFont typeface="Arial"/>
        <a:buChar char="–"/>
        <a:defRPr sz="1800" b="0" i="0" kern="1200">
          <a:solidFill>
            <a:srgbClr val="595959"/>
          </a:solidFill>
          <a:latin typeface="Arial"/>
          <a:ea typeface="+mn-ea"/>
          <a:cs typeface="Arial"/>
        </a:defRPr>
      </a:lvl2pPr>
      <a:lvl3pPr marL="1143000" indent="-228600" algn="l" defTabSz="457200" rtl="0" eaLnBrk="1" latinLnBrk="0" hangingPunct="1">
        <a:spcBef>
          <a:spcPct val="20000"/>
        </a:spcBef>
        <a:buClr>
          <a:srgbClr val="A43F86"/>
        </a:buClr>
        <a:buFont typeface="Arial"/>
        <a:buChar char="•"/>
        <a:defRPr sz="1400" b="0" i="0" kern="1200">
          <a:solidFill>
            <a:schemeClr val="bg1">
              <a:lumMod val="65000"/>
            </a:schemeClr>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400" b="0" i="0" kern="1200">
          <a:solidFill>
            <a:schemeClr val="bg1">
              <a:lumMod val="65000"/>
            </a:schemeClr>
          </a:solidFill>
          <a:latin typeface="Arial"/>
          <a:ea typeface="+mn-ea"/>
          <a:cs typeface="Arial"/>
        </a:defRPr>
      </a:lvl4pPr>
      <a:lvl5pPr marL="2057400" indent="-228600" algn="l" defTabSz="457200" rtl="0" eaLnBrk="1" latinLnBrk="0" hangingPunct="1">
        <a:spcBef>
          <a:spcPct val="20000"/>
        </a:spcBef>
        <a:buClr>
          <a:srgbClr val="808080"/>
        </a:buClr>
        <a:buFont typeface="Arial"/>
        <a:buChar char="•"/>
        <a:defRPr sz="1100" b="0" i="0" kern="1200">
          <a:solidFill>
            <a:schemeClr val="bg1">
              <a:lumMod val="6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hyperlink" Target="https://www.energydashboard.co.uk/live" TargetMode="External"/><Relationship Id="rId5" Type="http://schemas.openxmlformats.org/officeDocument/2006/relationships/image" Target="../media/image2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hyperlink" Target="https://www.cornwall.gov.uk/planning-and-building-control/minerals-waste-and-renewable-energy/renewable-energy-maps/" TargetMode="External"/><Relationship Id="rId5" Type="http://schemas.openxmlformats.org/officeDocument/2006/relationships/hyperlink" Target="https://www.bing.com/maps/?cp=50.225412%7E-5.66614&amp;lvl=9.7&amp;style=s"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FB234-85A9-CB66-06C5-C11618552489}"/>
              </a:ext>
            </a:extLst>
          </p:cNvPr>
          <p:cNvSpPr/>
          <p:nvPr/>
        </p:nvSpPr>
        <p:spPr>
          <a:xfrm>
            <a:off x="0" y="0"/>
            <a:ext cx="9144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9C904F-55E0-ED7E-6A56-A364ED6BFB96}"/>
              </a:ext>
            </a:extLst>
          </p:cNvPr>
          <p:cNvSpPr txBox="1"/>
          <p:nvPr/>
        </p:nvSpPr>
        <p:spPr>
          <a:xfrm>
            <a:off x="755576" y="764704"/>
            <a:ext cx="8136904" cy="3293209"/>
          </a:xfrm>
          <a:prstGeom prst="rect">
            <a:avLst/>
          </a:prstGeom>
          <a:noFill/>
        </p:spPr>
        <p:txBody>
          <a:bodyPr wrap="square" rtlCol="0">
            <a:spAutoFit/>
          </a:bodyPr>
          <a:lstStyle/>
          <a:p>
            <a:r>
              <a:rPr lang="en-US" sz="6000" b="1" dirty="0" smtClean="0">
                <a:solidFill>
                  <a:schemeClr val="bg1"/>
                </a:solidFill>
                <a:latin typeface="Trebuchet MS" panose="020B0703020202090204" pitchFamily="34" charset="0"/>
              </a:rPr>
              <a:t>Where does Energy Come From?</a:t>
            </a:r>
          </a:p>
          <a:p>
            <a:endParaRPr lang="en-US" sz="6000" b="1" dirty="0" smtClean="0">
              <a:solidFill>
                <a:schemeClr val="bg1"/>
              </a:solidFill>
              <a:latin typeface="Trebuchet MS" panose="020B0703020202090204" pitchFamily="34" charset="0"/>
            </a:endParaRPr>
          </a:p>
          <a:p>
            <a:r>
              <a:rPr lang="en-US" sz="2800" b="1" dirty="0" smtClean="0">
                <a:solidFill>
                  <a:schemeClr val="bg1">
                    <a:lumMod val="75000"/>
                  </a:schemeClr>
                </a:solidFill>
                <a:latin typeface="Trebuchet MS" panose="020B0703020202090204" pitchFamily="34" charset="0"/>
              </a:rPr>
              <a:t>Energy/LKS2/Geography</a:t>
            </a:r>
            <a:endParaRPr lang="en-US" sz="2800" b="1" dirty="0">
              <a:solidFill>
                <a:schemeClr val="bg1">
                  <a:lumMod val="75000"/>
                </a:schemeClr>
              </a:solidFill>
              <a:latin typeface="Trebuchet MS" panose="020B0703020202090204" pitchFamily="34" charset="0"/>
            </a:endParaRPr>
          </a:p>
        </p:txBody>
      </p:sp>
      <p:pic>
        <p:nvPicPr>
          <p:cNvPr id="5" name="Picture 4"/>
          <p:cNvPicPr>
            <a:picLocks noChangeAspect="1"/>
          </p:cNvPicPr>
          <p:nvPr/>
        </p:nvPicPr>
        <p:blipFill>
          <a:blip r:embed="rId3"/>
          <a:stretch>
            <a:fillRect/>
          </a:stretch>
        </p:blipFill>
        <p:spPr>
          <a:xfrm>
            <a:off x="179512" y="5382716"/>
            <a:ext cx="1640424" cy="1124148"/>
          </a:xfrm>
          <a:prstGeom prst="rect">
            <a:avLst/>
          </a:prstGeom>
        </p:spPr>
      </p:pic>
      <p:pic>
        <p:nvPicPr>
          <p:cNvPr id="102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57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1631216"/>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Wind Energy </a:t>
            </a:r>
          </a:p>
          <a:p>
            <a:pPr marL="0" indent="0">
              <a:buNone/>
            </a:pPr>
            <a:r>
              <a:rPr lang="en-GB" sz="2400" dirty="0" smtClean="0">
                <a:solidFill>
                  <a:schemeClr val="tx1">
                    <a:lumMod val="65000"/>
                    <a:lumOff val="35000"/>
                  </a:schemeClr>
                </a:solidFill>
                <a:latin typeface="Trebuchet MS" panose="020B0603020202020204" pitchFamily="34" charset="0"/>
              </a:rPr>
              <a:t>The power of the wind is converted into energy by wind turbines, we often see these at the top of hills where the wind is strongest.</a:t>
            </a:r>
            <a:endParaRPr lang="en-GB" sz="2400" dirty="0">
              <a:solidFill>
                <a:schemeClr val="tx1">
                  <a:lumMod val="65000"/>
                  <a:lumOff val="35000"/>
                </a:schemeClr>
              </a:solidFill>
              <a:latin typeface="Trebuchet MS" panose="020B0603020202020204" pitchFamily="34" charset="0"/>
            </a:endParaRPr>
          </a:p>
        </p:txBody>
      </p:sp>
      <p:pic>
        <p:nvPicPr>
          <p:cNvPr id="1026" name="Picture 2" descr="Free Wind Energy Wind Farm photo and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9607" y="2914552"/>
            <a:ext cx="4748985" cy="316475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81887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pic>
        <p:nvPicPr>
          <p:cNvPr id="2050" name="Picture 2" descr="Free Waterfall Water photo and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154458"/>
            <a:ext cx="4608512" cy="3074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2640206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1261884"/>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Hydropower Energy </a:t>
            </a:r>
          </a:p>
          <a:p>
            <a:pPr marL="0" indent="0">
              <a:buNone/>
            </a:pPr>
            <a:r>
              <a:rPr lang="en-GB" sz="2400" dirty="0" smtClean="0">
                <a:solidFill>
                  <a:schemeClr val="tx1">
                    <a:lumMod val="65000"/>
                    <a:lumOff val="35000"/>
                  </a:schemeClr>
                </a:solidFill>
                <a:latin typeface="Trebuchet MS" panose="020B0603020202020204" pitchFamily="34" charset="0"/>
              </a:rPr>
              <a:t>Turbines are used to convert the force of moving water into electricity. This can come from rivers or the sea. </a:t>
            </a:r>
            <a:endParaRPr lang="en-GB" sz="2400" dirty="0">
              <a:solidFill>
                <a:schemeClr val="tx1">
                  <a:lumMod val="65000"/>
                  <a:lumOff val="35000"/>
                </a:schemeClr>
              </a:solidFill>
              <a:latin typeface="Trebuchet MS" panose="020B0603020202020204" pitchFamily="34" charset="0"/>
            </a:endParaRPr>
          </a:p>
        </p:txBody>
      </p:sp>
      <p:pic>
        <p:nvPicPr>
          <p:cNvPr id="2050" name="Picture 2" descr="Free Waterfall Water photo and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2971821"/>
            <a:ext cx="4608512" cy="307474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32121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pic>
        <p:nvPicPr>
          <p:cNvPr id="2" name="Picture 1"/>
          <p:cNvPicPr>
            <a:picLocks noChangeAspect="1"/>
          </p:cNvPicPr>
          <p:nvPr/>
        </p:nvPicPr>
        <p:blipFill>
          <a:blip r:embed="rId4"/>
          <a:stretch>
            <a:fillRect/>
          </a:stretch>
        </p:blipFill>
        <p:spPr>
          <a:xfrm>
            <a:off x="2123728" y="2196103"/>
            <a:ext cx="4408248" cy="3033097"/>
          </a:xfrm>
          <a:prstGeom prst="rect">
            <a:avLst/>
          </a:prstGeom>
        </p:spPr>
      </p:pic>
      <p:pic>
        <p:nvPicPr>
          <p:cNvPr id="8"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3628450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1631216"/>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Geothermal Energy </a:t>
            </a:r>
          </a:p>
          <a:p>
            <a:pPr marL="0" indent="0">
              <a:buNone/>
            </a:pPr>
            <a:r>
              <a:rPr lang="en-GB" sz="2400" dirty="0" smtClean="0">
                <a:solidFill>
                  <a:schemeClr val="tx1">
                    <a:lumMod val="65000"/>
                    <a:lumOff val="35000"/>
                  </a:schemeClr>
                </a:solidFill>
                <a:latin typeface="Trebuchet MS" panose="020B0603020202020204" pitchFamily="34" charset="0"/>
              </a:rPr>
              <a:t>It is very hot under the ground, this heat can be harnessed to produce energy. Work is being done in Cornwall to improve the way this is done and make it more efficient.</a:t>
            </a:r>
            <a:endParaRPr lang="en-GB" sz="2400" dirty="0">
              <a:solidFill>
                <a:schemeClr val="tx1">
                  <a:lumMod val="65000"/>
                  <a:lumOff val="35000"/>
                </a:schemeClr>
              </a:solidFill>
              <a:latin typeface="Trebuchet MS" panose="020B0603020202020204" pitchFamily="34" charset="0"/>
            </a:endParaRPr>
          </a:p>
        </p:txBody>
      </p:sp>
      <p:pic>
        <p:nvPicPr>
          <p:cNvPr id="2" name="Picture 1"/>
          <p:cNvPicPr>
            <a:picLocks noChangeAspect="1"/>
          </p:cNvPicPr>
          <p:nvPr/>
        </p:nvPicPr>
        <p:blipFill>
          <a:blip r:embed="rId5"/>
          <a:stretch>
            <a:fillRect/>
          </a:stretch>
        </p:blipFill>
        <p:spPr>
          <a:xfrm>
            <a:off x="2074195" y="3140968"/>
            <a:ext cx="4408248" cy="3033097"/>
          </a:xfrm>
          <a:prstGeom prst="rect">
            <a:avLst/>
          </a:prstGeom>
        </p:spPr>
      </p:pic>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3734457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pic>
        <p:nvPicPr>
          <p:cNvPr id="3" name="Picture 2"/>
          <p:cNvPicPr>
            <a:picLocks noChangeAspect="1"/>
          </p:cNvPicPr>
          <p:nvPr/>
        </p:nvPicPr>
        <p:blipFill>
          <a:blip r:embed="rId5"/>
          <a:stretch>
            <a:fillRect/>
          </a:stretch>
        </p:blipFill>
        <p:spPr>
          <a:xfrm>
            <a:off x="2483768" y="3259042"/>
            <a:ext cx="3777419" cy="2456895"/>
          </a:xfrm>
          <a:prstGeom prst="rect">
            <a:avLst/>
          </a:prstGeom>
        </p:spPr>
      </p:pic>
      <p:sp>
        <p:nvSpPr>
          <p:cNvPr id="11" name="Title 5">
            <a:extLst>
              <a:ext uri="{FF2B5EF4-FFF2-40B4-BE49-F238E27FC236}">
                <a16:creationId xmlns:a16="http://schemas.microsoft.com/office/drawing/2014/main" id="{933645DE-F034-C407-F55D-D3D75F4EE912}"/>
              </a:ext>
            </a:extLst>
          </p:cNvPr>
          <p:cNvSpPr txBox="1">
            <a:spLocks/>
          </p:cNvSpPr>
          <p:nvPr/>
        </p:nvSpPr>
        <p:spPr>
          <a:xfrm>
            <a:off x="654217" y="493171"/>
            <a:ext cx="7804563" cy="820140"/>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algn="ctr" fontAlgn="auto">
              <a:spcAft>
                <a:spcPts val="0"/>
              </a:spcAft>
            </a:pPr>
            <a:r>
              <a:rPr lang="en-US" sz="360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25479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2000548"/>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Biomass Energy </a:t>
            </a:r>
          </a:p>
          <a:p>
            <a:pPr marL="0" indent="0">
              <a:buNone/>
            </a:pPr>
            <a:r>
              <a:rPr lang="en-GB" sz="2400" dirty="0" smtClean="0">
                <a:solidFill>
                  <a:schemeClr val="tx1">
                    <a:lumMod val="65000"/>
                    <a:lumOff val="35000"/>
                  </a:schemeClr>
                </a:solidFill>
                <a:latin typeface="Trebuchet MS" panose="020B0603020202020204" pitchFamily="34" charset="0"/>
              </a:rPr>
              <a:t>Natural material such as scrap pieces of wood, dead trees and unused parts of crops can be burnt to produce energy. You can even burn the </a:t>
            </a:r>
            <a:r>
              <a:rPr lang="en-GB" sz="2400" dirty="0">
                <a:solidFill>
                  <a:schemeClr val="tx1">
                    <a:lumMod val="65000"/>
                    <a:lumOff val="35000"/>
                  </a:schemeClr>
                </a:solidFill>
                <a:latin typeface="Trebuchet MS" panose="020B0603020202020204" pitchFamily="34" charset="0"/>
              </a:rPr>
              <a:t>g</a:t>
            </a:r>
            <a:r>
              <a:rPr lang="en-GB" sz="2400" dirty="0" smtClean="0">
                <a:solidFill>
                  <a:schemeClr val="tx1">
                    <a:lumMod val="65000"/>
                    <a:lumOff val="35000"/>
                  </a:schemeClr>
                </a:solidFill>
                <a:latin typeface="Trebuchet MS" panose="020B0603020202020204" pitchFamily="34" charset="0"/>
              </a:rPr>
              <a:t>as produced by cow manure to make energy!</a:t>
            </a:r>
            <a:endParaRPr lang="en-GB" sz="2400" dirty="0">
              <a:solidFill>
                <a:schemeClr val="tx1">
                  <a:lumMod val="65000"/>
                  <a:lumOff val="35000"/>
                </a:schemeClr>
              </a:solidFill>
              <a:latin typeface="Trebuchet MS" panose="020B0603020202020204" pitchFamily="34" charset="0"/>
            </a:endParaRPr>
          </a:p>
        </p:txBody>
      </p:sp>
      <p:pic>
        <p:nvPicPr>
          <p:cNvPr id="3" name="Picture 2"/>
          <p:cNvPicPr>
            <a:picLocks noChangeAspect="1"/>
          </p:cNvPicPr>
          <p:nvPr/>
        </p:nvPicPr>
        <p:blipFill>
          <a:blip r:embed="rId5"/>
          <a:stretch>
            <a:fillRect/>
          </a:stretch>
        </p:blipFill>
        <p:spPr>
          <a:xfrm>
            <a:off x="2483768" y="3259042"/>
            <a:ext cx="3777419" cy="2456895"/>
          </a:xfrm>
          <a:prstGeom prst="rect">
            <a:avLst/>
          </a:prstGeom>
        </p:spPr>
      </p:pic>
      <p:sp>
        <p:nvSpPr>
          <p:cNvPr id="9" name="Title 5">
            <a:extLst>
              <a:ext uri="{FF2B5EF4-FFF2-40B4-BE49-F238E27FC236}">
                <a16:creationId xmlns:a16="http://schemas.microsoft.com/office/drawing/2014/main" id="{933645DE-F034-C407-F55D-D3D75F4EE912}"/>
              </a:ext>
            </a:extLst>
          </p:cNvPr>
          <p:cNvSpPr txBox="1">
            <a:spLocks/>
          </p:cNvSpPr>
          <p:nvPr/>
        </p:nvSpPr>
        <p:spPr>
          <a:xfrm>
            <a:off x="755576" y="350603"/>
            <a:ext cx="7804563" cy="820140"/>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algn="ctr" fontAlgn="auto">
              <a:spcAft>
                <a:spcPts val="0"/>
              </a:spcAft>
            </a:pP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216762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pic>
        <p:nvPicPr>
          <p:cNvPr id="2" name="Picture 1"/>
          <p:cNvPicPr>
            <a:picLocks noChangeAspect="1"/>
          </p:cNvPicPr>
          <p:nvPr/>
        </p:nvPicPr>
        <p:blipFill>
          <a:blip r:embed="rId5"/>
          <a:stretch>
            <a:fillRect/>
          </a:stretch>
        </p:blipFill>
        <p:spPr>
          <a:xfrm>
            <a:off x="2483768" y="2757967"/>
            <a:ext cx="3831536" cy="2447212"/>
          </a:xfrm>
          <a:prstGeom prst="rect">
            <a:avLst/>
          </a:prstGeom>
        </p:spPr>
      </p:pic>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2691931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2000548"/>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Coal Energy </a:t>
            </a:r>
          </a:p>
          <a:p>
            <a:pPr marL="0" indent="0">
              <a:buNone/>
            </a:pPr>
            <a:r>
              <a:rPr lang="en-GB" sz="2400" dirty="0" smtClean="0">
                <a:solidFill>
                  <a:schemeClr val="tx1">
                    <a:lumMod val="65000"/>
                    <a:lumOff val="35000"/>
                  </a:schemeClr>
                </a:solidFill>
                <a:latin typeface="Trebuchet MS" panose="020B0603020202020204" pitchFamily="34" charset="0"/>
              </a:rPr>
              <a:t>Coal is burned in power stations to produce energy, this releases carbon dioxide into </a:t>
            </a:r>
            <a:r>
              <a:rPr lang="en-GB" sz="2400" dirty="0" err="1" smtClean="0">
                <a:solidFill>
                  <a:schemeClr val="tx1">
                    <a:lumMod val="65000"/>
                    <a:lumOff val="35000"/>
                  </a:schemeClr>
                </a:solidFill>
                <a:latin typeface="Trebuchet MS" panose="020B0603020202020204" pitchFamily="34" charset="0"/>
              </a:rPr>
              <a:t>te</a:t>
            </a:r>
            <a:r>
              <a:rPr lang="en-GB" sz="2400" dirty="0" smtClean="0">
                <a:solidFill>
                  <a:schemeClr val="tx1">
                    <a:lumMod val="65000"/>
                    <a:lumOff val="35000"/>
                  </a:schemeClr>
                </a:solidFill>
                <a:latin typeface="Trebuchet MS" panose="020B0603020202020204" pitchFamily="34" charset="0"/>
              </a:rPr>
              <a:t> atmosphere which is bad for the environment. The coal takes millions of years to form and cannot be replaced.</a:t>
            </a:r>
            <a:endParaRPr lang="en-GB" sz="2400" dirty="0">
              <a:solidFill>
                <a:schemeClr val="tx1">
                  <a:lumMod val="65000"/>
                  <a:lumOff val="35000"/>
                </a:schemeClr>
              </a:solidFill>
              <a:latin typeface="Trebuchet MS" panose="020B0603020202020204" pitchFamily="34" charset="0"/>
            </a:endParaRPr>
          </a:p>
        </p:txBody>
      </p:sp>
      <p:pic>
        <p:nvPicPr>
          <p:cNvPr id="2" name="Picture 1"/>
          <p:cNvPicPr>
            <a:picLocks noChangeAspect="1"/>
          </p:cNvPicPr>
          <p:nvPr/>
        </p:nvPicPr>
        <p:blipFill>
          <a:blip r:embed="rId5"/>
          <a:stretch>
            <a:fillRect/>
          </a:stretch>
        </p:blipFill>
        <p:spPr>
          <a:xfrm>
            <a:off x="4556828" y="3265360"/>
            <a:ext cx="2910604" cy="1859010"/>
          </a:xfrm>
          <a:prstGeom prst="rect">
            <a:avLst/>
          </a:prstGeom>
        </p:spPr>
      </p:pic>
      <p:pic>
        <p:nvPicPr>
          <p:cNvPr id="4" name="Picture 3"/>
          <p:cNvPicPr>
            <a:picLocks noChangeAspect="1"/>
          </p:cNvPicPr>
          <p:nvPr/>
        </p:nvPicPr>
        <p:blipFill>
          <a:blip r:embed="rId6"/>
          <a:stretch>
            <a:fillRect/>
          </a:stretch>
        </p:blipFill>
        <p:spPr>
          <a:xfrm>
            <a:off x="2051720" y="4283913"/>
            <a:ext cx="3357992" cy="2212959"/>
          </a:xfrm>
          <a:prstGeom prst="rect">
            <a:avLst/>
          </a:prstGeom>
        </p:spPr>
      </p:pic>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861299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pic>
        <p:nvPicPr>
          <p:cNvPr id="3" name="Picture 2"/>
          <p:cNvPicPr>
            <a:picLocks noChangeAspect="1"/>
          </p:cNvPicPr>
          <p:nvPr/>
        </p:nvPicPr>
        <p:blipFill>
          <a:blip r:embed="rId5"/>
          <a:stretch>
            <a:fillRect/>
          </a:stretch>
        </p:blipFill>
        <p:spPr>
          <a:xfrm>
            <a:off x="2130693" y="2231271"/>
            <a:ext cx="3811552" cy="2622233"/>
          </a:xfrm>
          <a:prstGeom prst="rect">
            <a:avLst/>
          </a:prstGeom>
        </p:spPr>
      </p:pic>
    </p:spTree>
    <p:extLst>
      <p:ext uri="{BB962C8B-B14F-4D97-AF65-F5344CB8AC3E}">
        <p14:creationId xmlns:p14="http://schemas.microsoft.com/office/powerpoint/2010/main" val="10787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3645DE-F034-C407-F55D-D3D75F4EE912}"/>
              </a:ext>
            </a:extLst>
          </p:cNvPr>
          <p:cNvSpPr>
            <a:spLocks noGrp="1"/>
          </p:cNvSpPr>
          <p:nvPr>
            <p:ph type="title"/>
          </p:nvPr>
        </p:nvSpPr>
        <p:spPr>
          <a:xfrm>
            <a:off x="654217" y="493171"/>
            <a:ext cx="7804563" cy="820140"/>
          </a:xfrm>
        </p:spPr>
        <p:txBody>
          <a:bodyPr>
            <a:normAutofit/>
          </a:bodyPr>
          <a:lstStyle/>
          <a:p>
            <a:pPr algn="ctr"/>
            <a:r>
              <a:rPr lang="en-US" sz="3600" dirty="0" smtClean="0">
                <a:solidFill>
                  <a:srgbClr val="4B004A"/>
                </a:solidFill>
              </a:rPr>
              <a:t>What Do We Use Energy For?</a:t>
            </a:r>
            <a:endParaRPr lang="en-US" sz="3600" dirty="0">
              <a:solidFill>
                <a:srgbClr val="4B004A"/>
              </a:solidFill>
            </a:endParaRPr>
          </a:p>
        </p:txBody>
      </p:sp>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544630"/>
            <a:ext cx="8487816" cy="830997"/>
          </a:xfrm>
          <a:prstGeom prst="rect">
            <a:avLst/>
          </a:prstGeom>
          <a:noFill/>
        </p:spPr>
        <p:txBody>
          <a:bodyPr wrap="square" rtlCol="0">
            <a:spAutoFit/>
          </a:bodyPr>
          <a:lstStyle/>
          <a:p>
            <a:pPr marL="0" indent="0">
              <a:buNone/>
            </a:pPr>
            <a:r>
              <a:rPr lang="en-GB" sz="2400" dirty="0" smtClean="0">
                <a:solidFill>
                  <a:schemeClr val="tx1">
                    <a:lumMod val="65000"/>
                    <a:lumOff val="35000"/>
                  </a:schemeClr>
                </a:solidFill>
                <a:latin typeface="Trebuchet MS" panose="020B0603020202020204" pitchFamily="34" charset="0"/>
              </a:rPr>
              <a:t>How many things can you see in your classroom that need a source of energy to make them work?</a:t>
            </a:r>
            <a:endParaRPr lang="en-GB" sz="2400" dirty="0">
              <a:solidFill>
                <a:schemeClr val="tx1">
                  <a:lumMod val="65000"/>
                  <a:lumOff val="35000"/>
                </a:schemeClr>
              </a:solidFill>
              <a:latin typeface="Trebuchet MS" panose="020B0603020202020204" pitchFamily="34" charset="0"/>
            </a:endParaRPr>
          </a:p>
        </p:txBody>
      </p:sp>
      <p:sp>
        <p:nvSpPr>
          <p:cNvPr id="3" name="TextBox 2"/>
          <p:cNvSpPr txBox="1"/>
          <p:nvPr/>
        </p:nvSpPr>
        <p:spPr>
          <a:xfrm>
            <a:off x="654217" y="3140968"/>
            <a:ext cx="7804563" cy="461665"/>
          </a:xfrm>
          <a:prstGeom prst="rect">
            <a:avLst/>
          </a:prstGeom>
          <a:noFill/>
        </p:spPr>
        <p:txBody>
          <a:bodyPr wrap="square" rtlCol="0">
            <a:spAutoFit/>
          </a:bodyPr>
          <a:lstStyle/>
          <a:p>
            <a:r>
              <a:rPr lang="en-GB" sz="2400" dirty="0" smtClean="0">
                <a:latin typeface="Trebuchet MS" panose="020B0603020202020204" pitchFamily="34" charset="0"/>
              </a:rPr>
              <a:t>See how many you can write down in 60 seconds.</a:t>
            </a:r>
            <a:endParaRPr lang="en-GB" sz="2400" dirty="0">
              <a:latin typeface="Trebuchet MS" panose="020B0603020202020204" pitchFamily="34" charset="0"/>
            </a:endParaRPr>
          </a:p>
        </p:txBody>
      </p:sp>
      <p:pic>
        <p:nvPicPr>
          <p:cNvPr id="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982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1631216"/>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Oil Energy </a:t>
            </a:r>
          </a:p>
          <a:p>
            <a:pPr marL="0" indent="0">
              <a:buNone/>
            </a:pPr>
            <a:r>
              <a:rPr lang="en-GB" sz="2400" dirty="0" smtClean="0">
                <a:solidFill>
                  <a:schemeClr val="tx1">
                    <a:lumMod val="65000"/>
                    <a:lumOff val="35000"/>
                  </a:schemeClr>
                </a:solidFill>
                <a:latin typeface="Trebuchet MS" panose="020B0603020202020204" pitchFamily="34" charset="0"/>
              </a:rPr>
              <a:t>Oil is found underground, it is used in homes to create heat for hot water and radiators. It is also used to fuel vehicles and machinery. Eventually, the oil will run out.</a:t>
            </a:r>
            <a:endParaRPr lang="en-GB" sz="2400" dirty="0">
              <a:solidFill>
                <a:schemeClr val="tx1">
                  <a:lumMod val="65000"/>
                  <a:lumOff val="35000"/>
                </a:schemeClr>
              </a:solidFill>
              <a:latin typeface="Trebuchet MS" panose="020B0603020202020204" pitchFamily="34" charset="0"/>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pic>
        <p:nvPicPr>
          <p:cNvPr id="3" name="Picture 2"/>
          <p:cNvPicPr>
            <a:picLocks noChangeAspect="1"/>
          </p:cNvPicPr>
          <p:nvPr/>
        </p:nvPicPr>
        <p:blipFill>
          <a:blip r:embed="rId5"/>
          <a:stretch>
            <a:fillRect/>
          </a:stretch>
        </p:blipFill>
        <p:spPr>
          <a:xfrm>
            <a:off x="2272420" y="3097171"/>
            <a:ext cx="4208459" cy="2895293"/>
          </a:xfrm>
          <a:prstGeom prst="rect">
            <a:avLst/>
          </a:prstGeom>
        </p:spPr>
      </p:pic>
    </p:spTree>
    <p:extLst>
      <p:ext uri="{BB962C8B-B14F-4D97-AF65-F5344CB8AC3E}">
        <p14:creationId xmlns:p14="http://schemas.microsoft.com/office/powerpoint/2010/main" val="2453599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pic>
        <p:nvPicPr>
          <p:cNvPr id="2" name="Picture 1"/>
          <p:cNvPicPr>
            <a:picLocks noChangeAspect="1"/>
          </p:cNvPicPr>
          <p:nvPr/>
        </p:nvPicPr>
        <p:blipFill>
          <a:blip r:embed="rId5"/>
          <a:stretch>
            <a:fillRect/>
          </a:stretch>
        </p:blipFill>
        <p:spPr>
          <a:xfrm>
            <a:off x="2679811" y="2757942"/>
            <a:ext cx="3835597" cy="2559182"/>
          </a:xfrm>
          <a:prstGeom prst="rect">
            <a:avLst/>
          </a:prstGeom>
        </p:spPr>
      </p:pic>
    </p:spTree>
    <p:extLst>
      <p:ext uri="{BB962C8B-B14F-4D97-AF65-F5344CB8AC3E}">
        <p14:creationId xmlns:p14="http://schemas.microsoft.com/office/powerpoint/2010/main" val="1085470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2000548"/>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Nuclear Energy </a:t>
            </a:r>
          </a:p>
          <a:p>
            <a:pPr marL="0" indent="0">
              <a:buNone/>
            </a:pPr>
            <a:r>
              <a:rPr lang="en-GB" sz="2400" dirty="0" smtClean="0">
                <a:solidFill>
                  <a:schemeClr val="tx1">
                    <a:lumMod val="65000"/>
                    <a:lumOff val="35000"/>
                  </a:schemeClr>
                </a:solidFill>
                <a:latin typeface="Trebuchet MS" panose="020B0603020202020204" pitchFamily="34" charset="0"/>
              </a:rPr>
              <a:t>Nuclear power stations use uranium as fuel to make electricity, uranium comes out of the ground. This type of power does not pollute the atmosphere, but it does produce dangerous waste that needs to be disposed of carefully.</a:t>
            </a:r>
            <a:endParaRPr lang="en-GB" sz="2400" dirty="0">
              <a:solidFill>
                <a:schemeClr val="tx1">
                  <a:lumMod val="65000"/>
                  <a:lumOff val="35000"/>
                </a:schemeClr>
              </a:solidFill>
              <a:latin typeface="Trebuchet MS" panose="020B0603020202020204" pitchFamily="34" charset="0"/>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pic>
        <p:nvPicPr>
          <p:cNvPr id="2" name="Picture 1"/>
          <p:cNvPicPr>
            <a:picLocks noChangeAspect="1"/>
          </p:cNvPicPr>
          <p:nvPr/>
        </p:nvPicPr>
        <p:blipFill>
          <a:blip r:embed="rId5"/>
          <a:stretch>
            <a:fillRect/>
          </a:stretch>
        </p:blipFill>
        <p:spPr>
          <a:xfrm>
            <a:off x="2628514" y="3443459"/>
            <a:ext cx="3835597" cy="2559182"/>
          </a:xfrm>
          <a:prstGeom prst="rect">
            <a:avLst/>
          </a:prstGeom>
        </p:spPr>
      </p:pic>
    </p:spTree>
    <p:extLst>
      <p:ext uri="{BB962C8B-B14F-4D97-AF65-F5344CB8AC3E}">
        <p14:creationId xmlns:p14="http://schemas.microsoft.com/office/powerpoint/2010/main" val="343295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pic>
        <p:nvPicPr>
          <p:cNvPr id="3" name="Picture 2"/>
          <p:cNvPicPr>
            <a:picLocks noChangeAspect="1"/>
          </p:cNvPicPr>
          <p:nvPr/>
        </p:nvPicPr>
        <p:blipFill>
          <a:blip r:embed="rId5"/>
          <a:stretch>
            <a:fillRect/>
          </a:stretch>
        </p:blipFill>
        <p:spPr>
          <a:xfrm>
            <a:off x="2483768" y="2924944"/>
            <a:ext cx="3663578" cy="1772288"/>
          </a:xfrm>
          <a:prstGeom prst="rect">
            <a:avLst/>
          </a:prstGeom>
        </p:spPr>
      </p:pic>
    </p:spTree>
    <p:extLst>
      <p:ext uri="{BB962C8B-B14F-4D97-AF65-F5344CB8AC3E}">
        <p14:creationId xmlns:p14="http://schemas.microsoft.com/office/powerpoint/2010/main" val="299132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2000548"/>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Gas Energy </a:t>
            </a:r>
          </a:p>
          <a:p>
            <a:pPr marL="0" indent="0">
              <a:buNone/>
            </a:pPr>
            <a:r>
              <a:rPr lang="en-GB" sz="2400" dirty="0" smtClean="0">
                <a:solidFill>
                  <a:schemeClr val="tx1">
                    <a:lumMod val="65000"/>
                    <a:lumOff val="35000"/>
                  </a:schemeClr>
                </a:solidFill>
                <a:latin typeface="Trebuchet MS" panose="020B0603020202020204" pitchFamily="34" charset="0"/>
              </a:rPr>
              <a:t>Natural gas is found underground, we use it to cook with and to heat water and radiators. It takes millions of years for gas to form underground, so, like oil and coal, it will also run out one day. </a:t>
            </a:r>
            <a:endParaRPr lang="en-GB" sz="2400" dirty="0">
              <a:solidFill>
                <a:schemeClr val="tx1">
                  <a:lumMod val="65000"/>
                  <a:lumOff val="35000"/>
                </a:schemeClr>
              </a:solidFill>
              <a:latin typeface="Trebuchet MS" panose="020B0603020202020204" pitchFamily="34" charset="0"/>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pic>
        <p:nvPicPr>
          <p:cNvPr id="3" name="Picture 2"/>
          <p:cNvPicPr>
            <a:picLocks noChangeAspect="1"/>
          </p:cNvPicPr>
          <p:nvPr/>
        </p:nvPicPr>
        <p:blipFill>
          <a:blip r:embed="rId5"/>
          <a:stretch>
            <a:fillRect/>
          </a:stretch>
        </p:blipFill>
        <p:spPr>
          <a:xfrm>
            <a:off x="2483768" y="3499517"/>
            <a:ext cx="3663578" cy="1772288"/>
          </a:xfrm>
          <a:prstGeom prst="rect">
            <a:avLst/>
          </a:prstGeom>
        </p:spPr>
      </p:pic>
    </p:spTree>
    <p:extLst>
      <p:ext uri="{BB962C8B-B14F-4D97-AF65-F5344CB8AC3E}">
        <p14:creationId xmlns:p14="http://schemas.microsoft.com/office/powerpoint/2010/main" val="336362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3170099"/>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Renewable Energy</a:t>
            </a:r>
          </a:p>
          <a:p>
            <a:r>
              <a:rPr lang="en-GB" altLang="en-US" sz="2400" dirty="0">
                <a:solidFill>
                  <a:schemeClr val="tx1">
                    <a:lumMod val="50000"/>
                    <a:lumOff val="50000"/>
                  </a:schemeClr>
                </a:solidFill>
              </a:rPr>
              <a:t>Renewable energy comes from natural resources that are naturally replenished, such as sunlight, wind and waves</a:t>
            </a:r>
            <a:r>
              <a:rPr lang="en-GB" altLang="en-US" sz="2400" dirty="0" smtClean="0">
                <a:solidFill>
                  <a:schemeClr val="tx1">
                    <a:lumMod val="50000"/>
                    <a:lumOff val="50000"/>
                  </a:schemeClr>
                </a:solidFill>
              </a:rPr>
              <a:t>.</a:t>
            </a:r>
          </a:p>
          <a:p>
            <a:endParaRPr lang="en-GB" altLang="en-US" sz="2400" dirty="0">
              <a:solidFill>
                <a:schemeClr val="tx1">
                  <a:lumMod val="50000"/>
                  <a:lumOff val="50000"/>
                </a:schemeClr>
              </a:solidFill>
            </a:endParaRPr>
          </a:p>
          <a:p>
            <a:pPr lvl="0"/>
            <a:r>
              <a:rPr lang="en-GB" sz="2800" b="1" dirty="0" smtClean="0">
                <a:solidFill>
                  <a:srgbClr val="4B004A"/>
                </a:solidFill>
                <a:latin typeface="Trebuchet MS" panose="020B0603020202020204" pitchFamily="34" charset="0"/>
              </a:rPr>
              <a:t>Non-Renewable </a:t>
            </a:r>
            <a:r>
              <a:rPr lang="en-GB" sz="2800" b="1" dirty="0">
                <a:solidFill>
                  <a:srgbClr val="4B004A"/>
                </a:solidFill>
                <a:latin typeface="Trebuchet MS" panose="020B0603020202020204" pitchFamily="34" charset="0"/>
              </a:rPr>
              <a:t>Energy</a:t>
            </a:r>
          </a:p>
          <a:p>
            <a:r>
              <a:rPr lang="en-GB" altLang="en-US" sz="2400" dirty="0">
                <a:solidFill>
                  <a:schemeClr val="tx1">
                    <a:lumMod val="50000"/>
                    <a:lumOff val="50000"/>
                  </a:schemeClr>
                </a:solidFill>
              </a:rPr>
              <a:t>Non-renewable energy comes from natural resources that are not naturally replenished, such as oil and coal. </a:t>
            </a:r>
          </a:p>
          <a:p>
            <a:endParaRPr lang="en-GB" altLang="en-US" sz="2400" dirty="0">
              <a:solidFill>
                <a:schemeClr val="tx1">
                  <a:lumMod val="50000"/>
                  <a:lumOff val="50000"/>
                </a:schemeClr>
              </a:solidFill>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So which should I choose?</a:t>
            </a:r>
            <a:endParaRPr lang="en-US" sz="3600" dirty="0">
              <a:solidFill>
                <a:srgbClr val="4B004A"/>
              </a:solidFill>
            </a:endParaRPr>
          </a:p>
        </p:txBody>
      </p:sp>
    </p:spTree>
    <p:extLst>
      <p:ext uri="{BB962C8B-B14F-4D97-AF65-F5344CB8AC3E}">
        <p14:creationId xmlns:p14="http://schemas.microsoft.com/office/powerpoint/2010/main" val="217312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3170099"/>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Renewable Energy</a:t>
            </a:r>
          </a:p>
          <a:p>
            <a:r>
              <a:rPr lang="en-GB" altLang="en-US" sz="2400" dirty="0">
                <a:solidFill>
                  <a:schemeClr val="tx1">
                    <a:lumMod val="50000"/>
                    <a:lumOff val="50000"/>
                  </a:schemeClr>
                </a:solidFill>
              </a:rPr>
              <a:t>Renewable energy comes from natural resources that are naturally replenished, such as sunlight, wind and waves</a:t>
            </a:r>
            <a:r>
              <a:rPr lang="en-GB" altLang="en-US" sz="2400" dirty="0" smtClean="0">
                <a:solidFill>
                  <a:schemeClr val="tx1">
                    <a:lumMod val="50000"/>
                    <a:lumOff val="50000"/>
                  </a:schemeClr>
                </a:solidFill>
              </a:rPr>
              <a:t>.</a:t>
            </a:r>
          </a:p>
          <a:p>
            <a:endParaRPr lang="en-GB" altLang="en-US" sz="2400" dirty="0">
              <a:solidFill>
                <a:schemeClr val="tx1">
                  <a:lumMod val="50000"/>
                  <a:lumOff val="50000"/>
                </a:schemeClr>
              </a:solidFill>
            </a:endParaRPr>
          </a:p>
          <a:p>
            <a:pPr lvl="0"/>
            <a:r>
              <a:rPr lang="en-GB" sz="2800" b="1" dirty="0" smtClean="0">
                <a:solidFill>
                  <a:srgbClr val="4B004A"/>
                </a:solidFill>
                <a:latin typeface="Trebuchet MS" panose="020B0603020202020204" pitchFamily="34" charset="0"/>
              </a:rPr>
              <a:t>Non-Renewable </a:t>
            </a:r>
            <a:r>
              <a:rPr lang="en-GB" sz="2800" b="1" dirty="0">
                <a:solidFill>
                  <a:srgbClr val="4B004A"/>
                </a:solidFill>
                <a:latin typeface="Trebuchet MS" panose="020B0603020202020204" pitchFamily="34" charset="0"/>
              </a:rPr>
              <a:t>Energy</a:t>
            </a:r>
          </a:p>
          <a:p>
            <a:r>
              <a:rPr lang="en-GB" altLang="en-US" sz="2400" dirty="0">
                <a:solidFill>
                  <a:schemeClr val="tx1">
                    <a:lumMod val="50000"/>
                    <a:lumOff val="50000"/>
                  </a:schemeClr>
                </a:solidFill>
              </a:rPr>
              <a:t>Non-renewable energy comes from natural resources that are not naturally replenished, such as oil and coal. </a:t>
            </a:r>
          </a:p>
          <a:p>
            <a:endParaRPr lang="en-GB" altLang="en-US" sz="2400" dirty="0">
              <a:solidFill>
                <a:schemeClr val="tx1">
                  <a:lumMod val="50000"/>
                  <a:lumOff val="50000"/>
                </a:schemeClr>
              </a:solidFill>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So which should I choose?</a:t>
            </a:r>
            <a:endParaRPr lang="en-US" sz="3600" dirty="0">
              <a:solidFill>
                <a:srgbClr val="4B004A"/>
              </a:solidFill>
            </a:endParaRPr>
          </a:p>
        </p:txBody>
      </p:sp>
      <p:sp>
        <p:nvSpPr>
          <p:cNvPr id="2" name="Rectangle 1"/>
          <p:cNvSpPr/>
          <p:nvPr/>
        </p:nvSpPr>
        <p:spPr>
          <a:xfrm>
            <a:off x="1619672" y="4231891"/>
            <a:ext cx="5544616" cy="1200329"/>
          </a:xfrm>
          <a:prstGeom prst="rect">
            <a:avLst/>
          </a:prstGeom>
        </p:spPr>
        <p:txBody>
          <a:bodyPr wrap="square">
            <a:spAutoFit/>
          </a:bodyPr>
          <a:lstStyle/>
          <a:p>
            <a:pPr marL="0" indent="0">
              <a:buNone/>
            </a:pPr>
            <a:r>
              <a:rPr lang="en-GB" sz="2400" dirty="0" smtClean="0">
                <a:solidFill>
                  <a:srgbClr val="BF5691"/>
                </a:solidFill>
                <a:latin typeface="Trebuchet MS" panose="020B0603020202020204" pitchFamily="34" charset="0"/>
              </a:rPr>
              <a:t>Can you name the sources of energy and sort them into renewable and non-renewable sources?</a:t>
            </a:r>
            <a:endParaRPr lang="en-GB" sz="2400" dirty="0">
              <a:solidFill>
                <a:srgbClr val="BF5691"/>
              </a:solidFill>
              <a:latin typeface="Trebuchet MS" panose="020B0603020202020204" pitchFamily="34" charset="0"/>
            </a:endParaRPr>
          </a:p>
        </p:txBody>
      </p:sp>
    </p:spTree>
    <p:extLst>
      <p:ext uri="{BB962C8B-B14F-4D97-AF65-F5344CB8AC3E}">
        <p14:creationId xmlns:p14="http://schemas.microsoft.com/office/powerpoint/2010/main" val="216429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597591"/>
            <a:ext cx="8487816" cy="4278094"/>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Renewable Energy</a:t>
            </a:r>
          </a:p>
          <a:p>
            <a:r>
              <a:rPr lang="en-GB" altLang="en-US" sz="2400" dirty="0">
                <a:solidFill>
                  <a:schemeClr val="tx1">
                    <a:lumMod val="50000"/>
                    <a:lumOff val="50000"/>
                  </a:schemeClr>
                </a:solidFill>
              </a:rPr>
              <a:t>Renewable energy </a:t>
            </a:r>
            <a:r>
              <a:rPr lang="en-GB" altLang="en-US" sz="2400" dirty="0" smtClean="0">
                <a:solidFill>
                  <a:schemeClr val="tx1">
                    <a:lumMod val="50000"/>
                    <a:lumOff val="50000"/>
                  </a:schemeClr>
                </a:solidFill>
              </a:rPr>
              <a:t>is tricky to store and is dependant on whether the wind is blowing or how sunny it is, for example. Also, some people do not like to see wind turbines or solar panels in the countryside.</a:t>
            </a:r>
          </a:p>
          <a:p>
            <a:endParaRPr lang="en-GB" altLang="en-US" sz="2400" dirty="0">
              <a:solidFill>
                <a:schemeClr val="tx1">
                  <a:lumMod val="50000"/>
                  <a:lumOff val="50000"/>
                </a:schemeClr>
              </a:solidFill>
            </a:endParaRPr>
          </a:p>
          <a:p>
            <a:pPr lvl="0"/>
            <a:r>
              <a:rPr lang="en-GB" sz="2800" b="1" dirty="0" smtClean="0">
                <a:solidFill>
                  <a:srgbClr val="4B004A"/>
                </a:solidFill>
                <a:latin typeface="Trebuchet MS" panose="020B0603020202020204" pitchFamily="34" charset="0"/>
              </a:rPr>
              <a:t>Non-Renewable </a:t>
            </a:r>
            <a:r>
              <a:rPr lang="en-GB" sz="2800" b="1" dirty="0">
                <a:solidFill>
                  <a:srgbClr val="4B004A"/>
                </a:solidFill>
                <a:latin typeface="Trebuchet MS" panose="020B0603020202020204" pitchFamily="34" charset="0"/>
              </a:rPr>
              <a:t>Energy</a:t>
            </a:r>
          </a:p>
          <a:p>
            <a:r>
              <a:rPr lang="en-GB" altLang="en-US" sz="2400" dirty="0">
                <a:solidFill>
                  <a:schemeClr val="tx1">
                    <a:lumMod val="50000"/>
                    <a:lumOff val="50000"/>
                  </a:schemeClr>
                </a:solidFill>
              </a:rPr>
              <a:t>Non-renewable energy </a:t>
            </a:r>
            <a:r>
              <a:rPr lang="en-GB" altLang="en-US" sz="2400" dirty="0" smtClean="0">
                <a:solidFill>
                  <a:schemeClr val="tx1">
                    <a:lumMod val="50000"/>
                    <a:lumOff val="50000"/>
                  </a:schemeClr>
                </a:solidFill>
              </a:rPr>
              <a:t>is much easier to store. They also used to be the cheaper way of producing energy, although this is changing rapidly as they become more expensive.</a:t>
            </a:r>
            <a:endParaRPr lang="en-GB" altLang="en-US" sz="2400" dirty="0">
              <a:solidFill>
                <a:schemeClr val="tx1">
                  <a:lumMod val="50000"/>
                  <a:lumOff val="50000"/>
                </a:schemeClr>
              </a:solidFill>
            </a:endParaRPr>
          </a:p>
          <a:p>
            <a:endParaRPr lang="en-GB" altLang="en-US" sz="2400" dirty="0">
              <a:solidFill>
                <a:schemeClr val="tx1">
                  <a:lumMod val="50000"/>
                  <a:lumOff val="50000"/>
                </a:schemeClr>
              </a:solidFill>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a:xfrm>
            <a:off x="695329" y="659479"/>
            <a:ext cx="7981127" cy="820140"/>
          </a:xfrm>
        </p:spPr>
        <p:txBody>
          <a:bodyPr>
            <a:normAutofit fontScale="90000"/>
          </a:bodyPr>
          <a:lstStyle/>
          <a:p>
            <a:pPr algn="ctr"/>
            <a:r>
              <a:rPr lang="en-US" sz="3600" dirty="0" smtClean="0">
                <a:solidFill>
                  <a:srgbClr val="4B004A"/>
                </a:solidFill>
              </a:rPr>
              <a:t>Why don’t we all just use renewable sources for our energy?</a:t>
            </a:r>
            <a:endParaRPr lang="en-US" sz="3600" dirty="0">
              <a:solidFill>
                <a:srgbClr val="4B004A"/>
              </a:solidFill>
            </a:endParaRPr>
          </a:p>
        </p:txBody>
      </p:sp>
    </p:spTree>
    <p:extLst>
      <p:ext uri="{BB962C8B-B14F-4D97-AF65-F5344CB8AC3E}">
        <p14:creationId xmlns:p14="http://schemas.microsoft.com/office/powerpoint/2010/main" val="333386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656184" y="1795917"/>
            <a:ext cx="8487816" cy="3354765"/>
          </a:xfrm>
          <a:prstGeom prst="rect">
            <a:avLst/>
          </a:prstGeom>
          <a:noFill/>
        </p:spPr>
        <p:txBody>
          <a:bodyPr wrap="square" rtlCol="0">
            <a:spAutoFit/>
          </a:bodyPr>
          <a:lstStyle/>
          <a:p>
            <a:pPr marL="0" indent="0">
              <a:buNone/>
            </a:pPr>
            <a:r>
              <a:rPr lang="en-GB" sz="2400" b="1" dirty="0" smtClean="0">
                <a:solidFill>
                  <a:srgbClr val="4B004A"/>
                </a:solidFill>
                <a:latin typeface="Trebuchet MS" panose="020B0603020202020204" pitchFamily="34" charset="0"/>
              </a:rPr>
              <a:t>Renewable Energy</a:t>
            </a:r>
          </a:p>
          <a:p>
            <a:r>
              <a:rPr lang="en-GB" altLang="en-US" sz="2000" dirty="0">
                <a:solidFill>
                  <a:schemeClr val="tx1">
                    <a:lumMod val="50000"/>
                    <a:lumOff val="50000"/>
                  </a:schemeClr>
                </a:solidFill>
              </a:rPr>
              <a:t>Renewable energy </a:t>
            </a:r>
            <a:r>
              <a:rPr lang="en-GB" altLang="en-US" sz="2000" dirty="0" smtClean="0">
                <a:solidFill>
                  <a:schemeClr val="tx1">
                    <a:lumMod val="50000"/>
                    <a:lumOff val="50000"/>
                  </a:schemeClr>
                </a:solidFill>
              </a:rPr>
              <a:t>is tricky to store and is dependant on whether the wind is blowing or how sunny it is, for example. Also, some people do not like to see wind turbines or solar panels in the countryside.</a:t>
            </a:r>
          </a:p>
          <a:p>
            <a:endParaRPr lang="en-GB" altLang="en-US" sz="2000" dirty="0">
              <a:solidFill>
                <a:schemeClr val="tx1">
                  <a:lumMod val="50000"/>
                  <a:lumOff val="50000"/>
                </a:schemeClr>
              </a:solidFill>
            </a:endParaRPr>
          </a:p>
          <a:p>
            <a:pPr lvl="0"/>
            <a:r>
              <a:rPr lang="en-GB" sz="2400" b="1" dirty="0" smtClean="0">
                <a:solidFill>
                  <a:srgbClr val="4B004A"/>
                </a:solidFill>
                <a:latin typeface="Trebuchet MS" panose="020B0603020202020204" pitchFamily="34" charset="0"/>
              </a:rPr>
              <a:t>Non-Renewable </a:t>
            </a:r>
            <a:r>
              <a:rPr lang="en-GB" sz="2400" b="1" dirty="0">
                <a:solidFill>
                  <a:srgbClr val="4B004A"/>
                </a:solidFill>
                <a:latin typeface="Trebuchet MS" panose="020B0603020202020204" pitchFamily="34" charset="0"/>
              </a:rPr>
              <a:t>Energy</a:t>
            </a:r>
          </a:p>
          <a:p>
            <a:r>
              <a:rPr lang="en-GB" altLang="en-US" sz="2000" dirty="0">
                <a:solidFill>
                  <a:schemeClr val="tx1">
                    <a:lumMod val="50000"/>
                    <a:lumOff val="50000"/>
                  </a:schemeClr>
                </a:solidFill>
              </a:rPr>
              <a:t>Non-renewable energy </a:t>
            </a:r>
            <a:r>
              <a:rPr lang="en-GB" altLang="en-US" sz="2000" dirty="0" smtClean="0">
                <a:solidFill>
                  <a:schemeClr val="tx1">
                    <a:lumMod val="50000"/>
                    <a:lumOff val="50000"/>
                  </a:schemeClr>
                </a:solidFill>
              </a:rPr>
              <a:t>is much easier to store. They also used to be the cheaper way of producing energy, although this is changing rapidly as they become more expensive.</a:t>
            </a:r>
            <a:endParaRPr lang="en-GB" altLang="en-US" sz="2000" dirty="0">
              <a:solidFill>
                <a:schemeClr val="tx1">
                  <a:lumMod val="50000"/>
                  <a:lumOff val="50000"/>
                </a:schemeClr>
              </a:solidFill>
            </a:endParaRPr>
          </a:p>
          <a:p>
            <a:endParaRPr lang="en-GB" altLang="en-US" sz="2400" dirty="0">
              <a:solidFill>
                <a:schemeClr val="tx1">
                  <a:lumMod val="50000"/>
                  <a:lumOff val="50000"/>
                </a:schemeClr>
              </a:solidFill>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a:xfrm>
            <a:off x="695329" y="659479"/>
            <a:ext cx="7981127" cy="820140"/>
          </a:xfrm>
        </p:spPr>
        <p:txBody>
          <a:bodyPr>
            <a:normAutofit fontScale="90000"/>
          </a:bodyPr>
          <a:lstStyle/>
          <a:p>
            <a:pPr algn="ctr"/>
            <a:r>
              <a:rPr lang="en-US" sz="3600" dirty="0" smtClean="0">
                <a:solidFill>
                  <a:srgbClr val="4B004A"/>
                </a:solidFill>
              </a:rPr>
              <a:t>Why don’t we all just use renewable sources for our energy?</a:t>
            </a:r>
            <a:endParaRPr lang="en-US" sz="3600" dirty="0">
              <a:solidFill>
                <a:srgbClr val="4B004A"/>
              </a:solidFill>
            </a:endParaRPr>
          </a:p>
        </p:txBody>
      </p:sp>
      <p:sp>
        <p:nvSpPr>
          <p:cNvPr id="2" name="Rectangle 1"/>
          <p:cNvSpPr/>
          <p:nvPr/>
        </p:nvSpPr>
        <p:spPr>
          <a:xfrm>
            <a:off x="1819936" y="4917391"/>
            <a:ext cx="5544616" cy="461665"/>
          </a:xfrm>
          <a:prstGeom prst="rect">
            <a:avLst/>
          </a:prstGeom>
        </p:spPr>
        <p:txBody>
          <a:bodyPr wrap="square">
            <a:spAutoFit/>
          </a:bodyPr>
          <a:lstStyle/>
          <a:p>
            <a:pPr marL="0" indent="0">
              <a:buNone/>
            </a:pPr>
            <a:r>
              <a:rPr lang="en-GB" sz="2400" dirty="0" smtClean="0">
                <a:solidFill>
                  <a:srgbClr val="BF5691"/>
                </a:solidFill>
                <a:latin typeface="Trebuchet MS" panose="020B0603020202020204" pitchFamily="34" charset="0"/>
              </a:rPr>
              <a:t>What do you think we should use?</a:t>
            </a:r>
            <a:endParaRPr lang="en-GB" sz="2400" dirty="0">
              <a:solidFill>
                <a:srgbClr val="BF5691"/>
              </a:solidFill>
              <a:latin typeface="Trebuchet MS" panose="020B0603020202020204" pitchFamily="34" charset="0"/>
            </a:endParaRPr>
          </a:p>
        </p:txBody>
      </p:sp>
    </p:spTree>
    <p:extLst>
      <p:ext uri="{BB962C8B-B14F-4D97-AF65-F5344CB8AC3E}">
        <p14:creationId xmlns:p14="http://schemas.microsoft.com/office/powerpoint/2010/main" val="305792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328092" y="1349183"/>
            <a:ext cx="8487816" cy="1384995"/>
          </a:xfrm>
          <a:prstGeom prst="rect">
            <a:avLst/>
          </a:prstGeom>
          <a:noFill/>
        </p:spPr>
        <p:txBody>
          <a:bodyPr wrap="square" rtlCol="0">
            <a:spAutoFit/>
          </a:bodyPr>
          <a:lstStyle/>
          <a:p>
            <a:r>
              <a:rPr lang="en-GB" altLang="en-US" sz="2000" dirty="0" smtClean="0">
                <a:solidFill>
                  <a:schemeClr val="tx1">
                    <a:lumMod val="50000"/>
                    <a:lumOff val="50000"/>
                  </a:schemeClr>
                </a:solidFill>
              </a:rPr>
              <a:t>This pie chart shows where energy used in the UK came from in 2024. Three quarters of all renewable energy comes from the wind.  </a:t>
            </a:r>
          </a:p>
          <a:p>
            <a:endParaRPr lang="en-GB" altLang="en-US" sz="2000" dirty="0">
              <a:solidFill>
                <a:schemeClr val="tx1">
                  <a:lumMod val="50000"/>
                  <a:lumOff val="50000"/>
                </a:schemeClr>
              </a:solidFill>
            </a:endParaRPr>
          </a:p>
          <a:p>
            <a:endParaRPr lang="en-GB" altLang="en-US" sz="2400" dirty="0">
              <a:solidFill>
                <a:schemeClr val="tx1">
                  <a:lumMod val="50000"/>
                  <a:lumOff val="50000"/>
                </a:schemeClr>
              </a:solidFill>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a:xfrm>
            <a:off x="695329" y="659479"/>
            <a:ext cx="7981127" cy="820140"/>
          </a:xfrm>
        </p:spPr>
        <p:txBody>
          <a:bodyPr>
            <a:normAutofit fontScale="90000"/>
          </a:bodyPr>
          <a:lstStyle/>
          <a:p>
            <a:pPr algn="ctr"/>
            <a:r>
              <a:rPr lang="en-US" sz="3600" dirty="0" smtClean="0">
                <a:solidFill>
                  <a:srgbClr val="4B004A"/>
                </a:solidFill>
              </a:rPr>
              <a:t>How much renewable energy do we use?</a:t>
            </a:r>
            <a:endParaRPr lang="en-US" sz="3600" dirty="0">
              <a:solidFill>
                <a:srgbClr val="4B004A"/>
              </a:solidFill>
            </a:endParaRPr>
          </a:p>
        </p:txBody>
      </p:sp>
      <p:pic>
        <p:nvPicPr>
          <p:cNvPr id="3" name="Picture 2"/>
          <p:cNvPicPr>
            <a:picLocks noChangeAspect="1"/>
          </p:cNvPicPr>
          <p:nvPr/>
        </p:nvPicPr>
        <p:blipFill>
          <a:blip r:embed="rId5"/>
          <a:stretch>
            <a:fillRect/>
          </a:stretch>
        </p:blipFill>
        <p:spPr>
          <a:xfrm>
            <a:off x="3500288" y="2414446"/>
            <a:ext cx="2143424" cy="2029108"/>
          </a:xfrm>
          <a:prstGeom prst="rect">
            <a:avLst/>
          </a:prstGeom>
        </p:spPr>
      </p:pic>
      <p:cxnSp>
        <p:nvCxnSpPr>
          <p:cNvPr id="6" name="Straight Arrow Connector 5"/>
          <p:cNvCxnSpPr/>
          <p:nvPr/>
        </p:nvCxnSpPr>
        <p:spPr>
          <a:xfrm>
            <a:off x="999724" y="3933056"/>
            <a:ext cx="325141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999724" y="2636912"/>
            <a:ext cx="342826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5131604" y="3358871"/>
            <a:ext cx="3544852" cy="1350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1157172" y="2343095"/>
            <a:ext cx="1526230" cy="646331"/>
          </a:xfrm>
          <a:prstGeom prst="rect">
            <a:avLst/>
          </a:prstGeom>
          <a:noFill/>
        </p:spPr>
        <p:txBody>
          <a:bodyPr wrap="square" rtlCol="0">
            <a:spAutoFit/>
          </a:bodyPr>
          <a:lstStyle/>
          <a:p>
            <a:r>
              <a:rPr lang="en-GB" b="1" dirty="0" smtClean="0"/>
              <a:t>Nuclear</a:t>
            </a:r>
          </a:p>
          <a:p>
            <a:r>
              <a:rPr lang="en-GB" b="1" dirty="0" smtClean="0"/>
              <a:t>16.9%</a:t>
            </a:r>
            <a:endParaRPr lang="en-GB" b="1" dirty="0"/>
          </a:p>
        </p:txBody>
      </p:sp>
      <p:sp>
        <p:nvSpPr>
          <p:cNvPr id="20" name="TextBox 19"/>
          <p:cNvSpPr txBox="1"/>
          <p:nvPr/>
        </p:nvSpPr>
        <p:spPr>
          <a:xfrm>
            <a:off x="1157172" y="3616342"/>
            <a:ext cx="1526230" cy="646331"/>
          </a:xfrm>
          <a:prstGeom prst="rect">
            <a:avLst/>
          </a:prstGeom>
          <a:noFill/>
        </p:spPr>
        <p:txBody>
          <a:bodyPr wrap="square" rtlCol="0">
            <a:spAutoFit/>
          </a:bodyPr>
          <a:lstStyle/>
          <a:p>
            <a:r>
              <a:rPr lang="en-GB" b="1" dirty="0" smtClean="0"/>
              <a:t>Natural Gas</a:t>
            </a:r>
          </a:p>
          <a:p>
            <a:r>
              <a:rPr lang="en-GB" b="1" dirty="0" smtClean="0"/>
              <a:t>35.1%</a:t>
            </a:r>
            <a:endParaRPr lang="en-GB" b="1" dirty="0"/>
          </a:p>
        </p:txBody>
      </p:sp>
      <p:sp>
        <p:nvSpPr>
          <p:cNvPr id="21" name="TextBox 20"/>
          <p:cNvSpPr txBox="1"/>
          <p:nvPr/>
        </p:nvSpPr>
        <p:spPr>
          <a:xfrm>
            <a:off x="6459960" y="3049212"/>
            <a:ext cx="3024336" cy="646331"/>
          </a:xfrm>
          <a:prstGeom prst="rect">
            <a:avLst/>
          </a:prstGeom>
          <a:noFill/>
        </p:spPr>
        <p:txBody>
          <a:bodyPr wrap="square" rtlCol="0">
            <a:spAutoFit/>
          </a:bodyPr>
          <a:lstStyle/>
          <a:p>
            <a:r>
              <a:rPr lang="en-GB" b="1" dirty="0" smtClean="0"/>
              <a:t>Renewable Sources</a:t>
            </a:r>
          </a:p>
          <a:p>
            <a:r>
              <a:rPr lang="en-GB" b="1" dirty="0" smtClean="0"/>
              <a:t>40.6%</a:t>
            </a:r>
            <a:endParaRPr lang="en-GB" b="1" dirty="0"/>
          </a:p>
        </p:txBody>
      </p:sp>
      <p:sp>
        <p:nvSpPr>
          <p:cNvPr id="23" name="Isosceles Triangle 22"/>
          <p:cNvSpPr/>
          <p:nvPr/>
        </p:nvSpPr>
        <p:spPr>
          <a:xfrm>
            <a:off x="4401220" y="3321774"/>
            <a:ext cx="386804" cy="104332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flipH="1">
            <a:off x="4594622" y="4249166"/>
            <a:ext cx="3544852" cy="1350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5848110" y="3926000"/>
            <a:ext cx="2684330" cy="923330"/>
          </a:xfrm>
          <a:prstGeom prst="rect">
            <a:avLst/>
          </a:prstGeom>
          <a:noFill/>
        </p:spPr>
        <p:txBody>
          <a:bodyPr wrap="square" rtlCol="0">
            <a:spAutoFit/>
          </a:bodyPr>
          <a:lstStyle/>
          <a:p>
            <a:r>
              <a:rPr lang="en-GB" b="1" dirty="0" smtClean="0"/>
              <a:t>Other Sources or Imports</a:t>
            </a:r>
          </a:p>
          <a:p>
            <a:r>
              <a:rPr lang="en-GB" b="1" dirty="0" smtClean="0"/>
              <a:t>7.4%</a:t>
            </a:r>
            <a:endParaRPr lang="en-GB" b="1" dirty="0"/>
          </a:p>
        </p:txBody>
      </p:sp>
      <p:sp>
        <p:nvSpPr>
          <p:cNvPr id="26" name="Rectangle 25"/>
          <p:cNvSpPr/>
          <p:nvPr/>
        </p:nvSpPr>
        <p:spPr>
          <a:xfrm>
            <a:off x="2106349" y="6382987"/>
            <a:ext cx="4249946" cy="369332"/>
          </a:xfrm>
          <a:prstGeom prst="rect">
            <a:avLst/>
          </a:prstGeom>
        </p:spPr>
        <p:txBody>
          <a:bodyPr wrap="none">
            <a:spAutoFit/>
          </a:bodyPr>
          <a:lstStyle/>
          <a:p>
            <a:r>
              <a:rPr lang="en-GB" dirty="0">
                <a:hlinkClick r:id="rId6"/>
              </a:rPr>
              <a:t>https://www.energydashboard.co.uk/live</a:t>
            </a:r>
            <a:endParaRPr lang="en-GB" dirty="0"/>
          </a:p>
        </p:txBody>
      </p:sp>
    </p:spTree>
    <p:extLst>
      <p:ext uri="{BB962C8B-B14F-4D97-AF65-F5344CB8AC3E}">
        <p14:creationId xmlns:p14="http://schemas.microsoft.com/office/powerpoint/2010/main" val="834098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3645DE-F034-C407-F55D-D3D75F4EE912}"/>
              </a:ext>
            </a:extLst>
          </p:cNvPr>
          <p:cNvSpPr>
            <a:spLocks noGrp="1"/>
          </p:cNvSpPr>
          <p:nvPr>
            <p:ph type="title"/>
          </p:nvPr>
        </p:nvSpPr>
        <p:spPr>
          <a:xfrm>
            <a:off x="654217" y="493171"/>
            <a:ext cx="7804563" cy="820140"/>
          </a:xfrm>
        </p:spPr>
        <p:txBody>
          <a:bodyPr>
            <a:normAutofit/>
          </a:bodyPr>
          <a:lstStyle/>
          <a:p>
            <a:pPr algn="ctr"/>
            <a:r>
              <a:rPr lang="en-US" sz="3600" dirty="0" smtClean="0">
                <a:solidFill>
                  <a:srgbClr val="4B004A"/>
                </a:solidFill>
              </a:rPr>
              <a:t>What Do We Use Energy For?</a:t>
            </a:r>
            <a:endParaRPr lang="en-US" sz="3600" dirty="0">
              <a:solidFill>
                <a:srgbClr val="4B004A"/>
              </a:solidFill>
            </a:endParaRPr>
          </a:p>
        </p:txBody>
      </p:sp>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544630"/>
            <a:ext cx="8487816" cy="830997"/>
          </a:xfrm>
          <a:prstGeom prst="rect">
            <a:avLst/>
          </a:prstGeom>
          <a:noFill/>
        </p:spPr>
        <p:txBody>
          <a:bodyPr wrap="square" rtlCol="0">
            <a:spAutoFit/>
          </a:bodyPr>
          <a:lstStyle/>
          <a:p>
            <a:pPr marL="0" indent="0">
              <a:buNone/>
            </a:pPr>
            <a:r>
              <a:rPr lang="en-GB" sz="2400" dirty="0" smtClean="0">
                <a:solidFill>
                  <a:schemeClr val="tx1">
                    <a:lumMod val="65000"/>
                    <a:lumOff val="35000"/>
                  </a:schemeClr>
                </a:solidFill>
                <a:latin typeface="Trebuchet MS" panose="020B0603020202020204" pitchFamily="34" charset="0"/>
              </a:rPr>
              <a:t>How many things can you see in your classroom that need a source of energy to make them work?</a:t>
            </a:r>
            <a:endParaRPr lang="en-GB" sz="2400" dirty="0">
              <a:solidFill>
                <a:schemeClr val="tx1">
                  <a:lumMod val="65000"/>
                  <a:lumOff val="35000"/>
                </a:schemeClr>
              </a:solidFill>
              <a:latin typeface="Trebuchet MS" panose="020B0603020202020204" pitchFamily="34" charset="0"/>
            </a:endParaRPr>
          </a:p>
        </p:txBody>
      </p:sp>
      <p:sp>
        <p:nvSpPr>
          <p:cNvPr id="3" name="TextBox 2"/>
          <p:cNvSpPr txBox="1"/>
          <p:nvPr/>
        </p:nvSpPr>
        <p:spPr>
          <a:xfrm>
            <a:off x="654217" y="3140968"/>
            <a:ext cx="7804563" cy="1569660"/>
          </a:xfrm>
          <a:prstGeom prst="rect">
            <a:avLst/>
          </a:prstGeom>
          <a:noFill/>
        </p:spPr>
        <p:txBody>
          <a:bodyPr wrap="square" rtlCol="0">
            <a:spAutoFit/>
          </a:bodyPr>
          <a:lstStyle/>
          <a:p>
            <a:r>
              <a:rPr lang="en-GB" sz="2400" dirty="0" smtClean="0">
                <a:latin typeface="Trebuchet MS" panose="020B0603020202020204" pitchFamily="34" charset="0"/>
              </a:rPr>
              <a:t>See how many you can write down in 60 seconds.</a:t>
            </a:r>
          </a:p>
          <a:p>
            <a:endParaRPr lang="en-GB" sz="2400" dirty="0">
              <a:latin typeface="Trebuchet MS" panose="020B0603020202020204" pitchFamily="34" charset="0"/>
            </a:endParaRPr>
          </a:p>
          <a:p>
            <a:r>
              <a:rPr lang="en-GB" sz="2400" dirty="0" smtClean="0">
                <a:latin typeface="Trebuchet MS" panose="020B0603020202020204" pitchFamily="34" charset="0"/>
              </a:rPr>
              <a:t>Compare your list with three other people, can you share your ideas to add three other things to your list?</a:t>
            </a:r>
            <a:endParaRPr lang="en-GB" sz="2400" dirty="0">
              <a:latin typeface="Trebuchet MS" panose="020B0603020202020204" pitchFamily="34" charset="0"/>
            </a:endParaRPr>
          </a:p>
        </p:txBody>
      </p:sp>
      <p:pic>
        <p:nvPicPr>
          <p:cNvPr id="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375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670496" y="1399155"/>
            <a:ext cx="8164288" cy="4585871"/>
          </a:xfrm>
          <a:prstGeom prst="rect">
            <a:avLst/>
          </a:prstGeom>
          <a:noFill/>
        </p:spPr>
        <p:txBody>
          <a:bodyPr wrap="square" rtlCol="0">
            <a:spAutoFit/>
          </a:bodyPr>
          <a:lstStyle/>
          <a:p>
            <a:pPr lvl="0"/>
            <a:r>
              <a:rPr lang="en-GB" sz="2800" b="1" dirty="0" smtClean="0">
                <a:solidFill>
                  <a:srgbClr val="4B004A"/>
                </a:solidFill>
                <a:latin typeface="Trebuchet MS" panose="020B0603020202020204" pitchFamily="34" charset="0"/>
              </a:rPr>
              <a:t>Things to try</a:t>
            </a:r>
            <a:endParaRPr lang="en-GB" sz="2800" b="1" dirty="0">
              <a:solidFill>
                <a:srgbClr val="4B004A"/>
              </a:solidFill>
              <a:latin typeface="Trebuchet MS" panose="020B0603020202020204" pitchFamily="34" charset="0"/>
            </a:endParaRPr>
          </a:p>
          <a:p>
            <a:r>
              <a:rPr lang="en-GB" altLang="en-US" sz="2400" dirty="0" smtClean="0">
                <a:solidFill>
                  <a:schemeClr val="tx1">
                    <a:lumMod val="50000"/>
                    <a:lumOff val="50000"/>
                  </a:schemeClr>
                </a:solidFill>
              </a:rPr>
              <a:t>Use an Ordinance Survey map, such as Bing Maps, to find wind farms in Cornwall. What do you think the OS symbol for a wind farm looks like?</a:t>
            </a:r>
          </a:p>
          <a:p>
            <a:r>
              <a:rPr lang="en-GB" altLang="en-US" sz="2400" dirty="0" smtClean="0">
                <a:solidFill>
                  <a:schemeClr val="tx1">
                    <a:lumMod val="50000"/>
                    <a:lumOff val="50000"/>
                  </a:schemeClr>
                </a:solidFill>
              </a:rPr>
              <a:t>Start by zooming in on </a:t>
            </a:r>
            <a:r>
              <a:rPr lang="en-GB" altLang="en-US" sz="2400" dirty="0" err="1" smtClean="0">
                <a:solidFill>
                  <a:schemeClr val="tx1">
                    <a:lumMod val="50000"/>
                    <a:lumOff val="50000"/>
                  </a:schemeClr>
                </a:solidFill>
              </a:rPr>
              <a:t>Carland</a:t>
            </a:r>
            <a:r>
              <a:rPr lang="en-GB" altLang="en-US" sz="2400" dirty="0" smtClean="0">
                <a:solidFill>
                  <a:schemeClr val="tx1">
                    <a:lumMod val="50000"/>
                    <a:lumOff val="50000"/>
                  </a:schemeClr>
                </a:solidFill>
              </a:rPr>
              <a:t> Cross to see what a wind farm looks like on a map. Are there any wind farms near your school?</a:t>
            </a:r>
          </a:p>
          <a:p>
            <a:r>
              <a:rPr lang="en-GB" altLang="en-US" sz="2400" dirty="0" smtClean="0">
                <a:solidFill>
                  <a:schemeClr val="tx1">
                    <a:lumMod val="50000"/>
                    <a:lumOff val="50000"/>
                  </a:schemeClr>
                </a:solidFill>
              </a:rPr>
              <a:t>Look at the contour lines near the wind farms. These show the height of the land –what do you notice?</a:t>
            </a:r>
          </a:p>
          <a:p>
            <a:r>
              <a:rPr lang="en-GB" altLang="en-US" sz="2400" dirty="0" smtClean="0">
                <a:solidFill>
                  <a:schemeClr val="tx1">
                    <a:lumMod val="50000"/>
                    <a:lumOff val="50000"/>
                  </a:schemeClr>
                </a:solidFill>
              </a:rPr>
              <a:t>You can look at renewable energy maps to see how many wind farms there are in Cornwall.</a:t>
            </a:r>
            <a:endParaRPr lang="en-GB" altLang="en-US" sz="2400" dirty="0">
              <a:solidFill>
                <a:schemeClr val="tx1">
                  <a:lumMod val="50000"/>
                  <a:lumOff val="50000"/>
                </a:schemeClr>
              </a:solidFill>
            </a:endParaRPr>
          </a:p>
          <a:p>
            <a:endParaRPr lang="en-GB" altLang="en-US" sz="2400" dirty="0">
              <a:solidFill>
                <a:schemeClr val="tx1">
                  <a:lumMod val="50000"/>
                  <a:lumOff val="50000"/>
                </a:schemeClr>
              </a:solidFill>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a:xfrm>
            <a:off x="695329" y="659479"/>
            <a:ext cx="7981127" cy="820140"/>
          </a:xfrm>
        </p:spPr>
        <p:txBody>
          <a:bodyPr>
            <a:normAutofit/>
          </a:bodyPr>
          <a:lstStyle/>
          <a:p>
            <a:pPr algn="ctr"/>
            <a:r>
              <a:rPr lang="en-US" sz="3600" dirty="0" smtClean="0">
                <a:solidFill>
                  <a:srgbClr val="4B004A"/>
                </a:solidFill>
              </a:rPr>
              <a:t>Where are the wind farms?</a:t>
            </a:r>
            <a:endParaRPr lang="en-US" sz="3600" dirty="0">
              <a:solidFill>
                <a:srgbClr val="4B004A"/>
              </a:solidFill>
            </a:endParaRPr>
          </a:p>
        </p:txBody>
      </p:sp>
    </p:spTree>
    <p:extLst>
      <p:ext uri="{BB962C8B-B14F-4D97-AF65-F5344CB8AC3E}">
        <p14:creationId xmlns:p14="http://schemas.microsoft.com/office/powerpoint/2010/main" val="3944898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897" y="5224932"/>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670496" y="1399155"/>
            <a:ext cx="8164288" cy="3600986"/>
          </a:xfrm>
          <a:prstGeom prst="rect">
            <a:avLst/>
          </a:prstGeom>
          <a:noFill/>
        </p:spPr>
        <p:txBody>
          <a:bodyPr wrap="square" rtlCol="0">
            <a:spAutoFit/>
          </a:bodyPr>
          <a:lstStyle/>
          <a:p>
            <a:pPr lvl="0"/>
            <a:r>
              <a:rPr lang="en-GB" sz="2400" b="1" dirty="0" smtClean="0">
                <a:solidFill>
                  <a:srgbClr val="4B004A"/>
                </a:solidFill>
                <a:latin typeface="Trebuchet MS" panose="020B0603020202020204" pitchFamily="34" charset="0"/>
              </a:rPr>
              <a:t>Things to try</a:t>
            </a:r>
            <a:endParaRPr lang="en-GB" sz="2400" b="1" dirty="0">
              <a:solidFill>
                <a:srgbClr val="4B004A"/>
              </a:solidFill>
              <a:latin typeface="Trebuchet MS" panose="020B0603020202020204" pitchFamily="34" charset="0"/>
            </a:endParaRPr>
          </a:p>
          <a:p>
            <a:r>
              <a:rPr lang="en-GB" altLang="en-US" sz="2000" dirty="0" smtClean="0">
                <a:solidFill>
                  <a:srgbClr val="A43F86"/>
                </a:solidFill>
              </a:rPr>
              <a:t>Use an Ordinance Survey map, such as </a:t>
            </a:r>
            <a:r>
              <a:rPr lang="en-GB" altLang="en-US" sz="2000" dirty="0" smtClean="0">
                <a:solidFill>
                  <a:srgbClr val="A43F86"/>
                </a:solidFill>
                <a:hlinkClick r:id="rId5"/>
              </a:rPr>
              <a:t>Bing Maps</a:t>
            </a:r>
            <a:r>
              <a:rPr lang="en-GB" altLang="en-US" sz="2000" dirty="0" smtClean="0">
                <a:solidFill>
                  <a:srgbClr val="A43F86"/>
                </a:solidFill>
              </a:rPr>
              <a:t>, to find wind farms in Cornwall. What do you think the OS symbol for a wind farm looks like?</a:t>
            </a:r>
          </a:p>
          <a:p>
            <a:r>
              <a:rPr lang="en-GB" altLang="en-US" sz="2000" dirty="0" smtClean="0">
                <a:solidFill>
                  <a:srgbClr val="A43F86"/>
                </a:solidFill>
              </a:rPr>
              <a:t>Start by zooming in on </a:t>
            </a:r>
            <a:r>
              <a:rPr lang="en-GB" altLang="en-US" sz="2000" dirty="0" err="1" smtClean="0">
                <a:solidFill>
                  <a:srgbClr val="A43F86"/>
                </a:solidFill>
              </a:rPr>
              <a:t>Carland</a:t>
            </a:r>
            <a:r>
              <a:rPr lang="en-GB" altLang="en-US" sz="2000" dirty="0" smtClean="0">
                <a:solidFill>
                  <a:srgbClr val="A43F86"/>
                </a:solidFill>
              </a:rPr>
              <a:t> Cross to see what a wind farm looks like on a map. Are there any wind farms near your school?</a:t>
            </a:r>
          </a:p>
          <a:p>
            <a:r>
              <a:rPr lang="en-GB" altLang="en-US" sz="2000" dirty="0" smtClean="0">
                <a:solidFill>
                  <a:srgbClr val="A43F86"/>
                </a:solidFill>
              </a:rPr>
              <a:t>Look at the contour lines near the wind farms. These show the height of the land –what do you </a:t>
            </a:r>
            <a:r>
              <a:rPr lang="en-GB" altLang="en-US" sz="2000" dirty="0">
                <a:solidFill>
                  <a:srgbClr val="A43F86"/>
                </a:solidFill>
              </a:rPr>
              <a:t>notice? </a:t>
            </a:r>
            <a:endParaRPr lang="en-GB" altLang="en-US" sz="2000" dirty="0" smtClean="0">
              <a:solidFill>
                <a:srgbClr val="A43F86"/>
              </a:solidFill>
            </a:endParaRPr>
          </a:p>
          <a:p>
            <a:r>
              <a:rPr lang="en-GB" altLang="en-US" sz="2000" dirty="0" smtClean="0">
                <a:solidFill>
                  <a:srgbClr val="A43F86"/>
                </a:solidFill>
              </a:rPr>
              <a:t>You </a:t>
            </a:r>
            <a:r>
              <a:rPr lang="en-GB" altLang="en-US" sz="2000" dirty="0">
                <a:solidFill>
                  <a:srgbClr val="A43F86"/>
                </a:solidFill>
              </a:rPr>
              <a:t>can look at </a:t>
            </a:r>
            <a:r>
              <a:rPr lang="en-GB" altLang="en-US" sz="2000" dirty="0">
                <a:solidFill>
                  <a:srgbClr val="A43F86"/>
                </a:solidFill>
                <a:hlinkClick r:id="rId6"/>
              </a:rPr>
              <a:t>renewable energy maps </a:t>
            </a:r>
            <a:r>
              <a:rPr lang="en-GB" altLang="en-US" sz="2000" dirty="0">
                <a:solidFill>
                  <a:srgbClr val="A43F86"/>
                </a:solidFill>
              </a:rPr>
              <a:t>to see how many wind farms there are in Cornwall.</a:t>
            </a:r>
          </a:p>
          <a:p>
            <a:endParaRPr lang="en-GB" altLang="en-US" sz="2400" dirty="0">
              <a:solidFill>
                <a:schemeClr val="tx1">
                  <a:lumMod val="50000"/>
                  <a:lumOff val="50000"/>
                </a:schemeClr>
              </a:solidFill>
            </a:endParaRPr>
          </a:p>
        </p:txBody>
      </p:sp>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a:xfrm>
            <a:off x="695329" y="659479"/>
            <a:ext cx="7981127" cy="820140"/>
          </a:xfrm>
        </p:spPr>
        <p:txBody>
          <a:bodyPr>
            <a:normAutofit/>
          </a:bodyPr>
          <a:lstStyle/>
          <a:p>
            <a:pPr algn="ctr"/>
            <a:r>
              <a:rPr lang="en-US" sz="3600" dirty="0" smtClean="0">
                <a:solidFill>
                  <a:srgbClr val="4B004A"/>
                </a:solidFill>
              </a:rPr>
              <a:t>Where are the wind farms?</a:t>
            </a:r>
            <a:endParaRPr lang="en-US" sz="3600" dirty="0">
              <a:solidFill>
                <a:srgbClr val="4B004A"/>
              </a:solidFill>
            </a:endParaRPr>
          </a:p>
        </p:txBody>
      </p:sp>
      <p:pic>
        <p:nvPicPr>
          <p:cNvPr id="2" name="Picture 1"/>
          <p:cNvPicPr>
            <a:picLocks noChangeAspect="1"/>
          </p:cNvPicPr>
          <p:nvPr/>
        </p:nvPicPr>
        <p:blipFill>
          <a:blip r:embed="rId7"/>
          <a:stretch>
            <a:fillRect/>
          </a:stretch>
        </p:blipFill>
        <p:spPr>
          <a:xfrm>
            <a:off x="155214" y="4570859"/>
            <a:ext cx="2287141" cy="2287141"/>
          </a:xfrm>
          <a:prstGeom prst="rect">
            <a:avLst/>
          </a:prstGeom>
        </p:spPr>
      </p:pic>
      <p:pic>
        <p:nvPicPr>
          <p:cNvPr id="3" name="Picture 2"/>
          <p:cNvPicPr>
            <a:picLocks noChangeAspect="1"/>
          </p:cNvPicPr>
          <p:nvPr/>
        </p:nvPicPr>
        <p:blipFill>
          <a:blip r:embed="rId8"/>
          <a:stretch>
            <a:fillRect/>
          </a:stretch>
        </p:blipFill>
        <p:spPr>
          <a:xfrm>
            <a:off x="6804248" y="4468012"/>
            <a:ext cx="2236093" cy="2236093"/>
          </a:xfrm>
          <a:prstGeom prst="rect">
            <a:avLst/>
          </a:prstGeom>
        </p:spPr>
      </p:pic>
    </p:spTree>
    <p:extLst>
      <p:ext uri="{BB962C8B-B14F-4D97-AF65-F5344CB8AC3E}">
        <p14:creationId xmlns:p14="http://schemas.microsoft.com/office/powerpoint/2010/main" val="62170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3645DE-F034-C407-F55D-D3D75F4EE912}"/>
              </a:ext>
            </a:extLst>
          </p:cNvPr>
          <p:cNvSpPr>
            <a:spLocks noGrp="1"/>
          </p:cNvSpPr>
          <p:nvPr>
            <p:ph type="title"/>
          </p:nvPr>
        </p:nvSpPr>
        <p:spPr>
          <a:xfrm>
            <a:off x="654217" y="493171"/>
            <a:ext cx="7804563" cy="820140"/>
          </a:xfrm>
        </p:spPr>
        <p:txBody>
          <a:bodyPr>
            <a:normAutofit/>
          </a:bodyPr>
          <a:lstStyle/>
          <a:p>
            <a:pPr algn="ctr"/>
            <a:r>
              <a:rPr lang="en-US" sz="3600" dirty="0" smtClean="0">
                <a:solidFill>
                  <a:srgbClr val="4B004A"/>
                </a:solidFill>
              </a:rPr>
              <a:t>What Do We Use Energy For?</a:t>
            </a:r>
            <a:endParaRPr lang="en-US" sz="3600" dirty="0">
              <a:solidFill>
                <a:srgbClr val="4B004A"/>
              </a:solidFill>
            </a:endParaRPr>
          </a:p>
        </p:txBody>
      </p:sp>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544630"/>
            <a:ext cx="8487816" cy="830997"/>
          </a:xfrm>
          <a:prstGeom prst="rect">
            <a:avLst/>
          </a:prstGeom>
          <a:noFill/>
        </p:spPr>
        <p:txBody>
          <a:bodyPr wrap="square" rtlCol="0">
            <a:spAutoFit/>
          </a:bodyPr>
          <a:lstStyle/>
          <a:p>
            <a:pPr marL="0" indent="0">
              <a:buNone/>
            </a:pPr>
            <a:r>
              <a:rPr lang="en-GB" sz="2400" dirty="0" smtClean="0">
                <a:solidFill>
                  <a:schemeClr val="tx1">
                    <a:lumMod val="65000"/>
                    <a:lumOff val="35000"/>
                  </a:schemeClr>
                </a:solidFill>
                <a:latin typeface="Trebuchet MS" panose="020B0603020202020204" pitchFamily="34" charset="0"/>
              </a:rPr>
              <a:t>How many things can you see in your classroom that need a source of energy to make them work?</a:t>
            </a:r>
            <a:endParaRPr lang="en-GB" sz="2400" dirty="0">
              <a:solidFill>
                <a:schemeClr val="tx1">
                  <a:lumMod val="65000"/>
                  <a:lumOff val="35000"/>
                </a:schemeClr>
              </a:solidFill>
              <a:latin typeface="Trebuchet MS" panose="020B0603020202020204" pitchFamily="34" charset="0"/>
            </a:endParaRPr>
          </a:p>
        </p:txBody>
      </p:sp>
      <p:sp>
        <p:nvSpPr>
          <p:cNvPr id="3" name="TextBox 2"/>
          <p:cNvSpPr txBox="1"/>
          <p:nvPr/>
        </p:nvSpPr>
        <p:spPr>
          <a:xfrm rot="20469249">
            <a:off x="2580611" y="3163218"/>
            <a:ext cx="1343317" cy="461665"/>
          </a:xfrm>
          <a:prstGeom prst="rect">
            <a:avLst/>
          </a:prstGeom>
          <a:noFill/>
        </p:spPr>
        <p:txBody>
          <a:bodyPr wrap="square" rtlCol="0">
            <a:spAutoFit/>
          </a:bodyPr>
          <a:lstStyle/>
          <a:p>
            <a:r>
              <a:rPr lang="en-GB" sz="2400" dirty="0" smtClean="0">
                <a:latin typeface="Trebuchet MS" panose="020B0603020202020204" pitchFamily="34" charset="0"/>
              </a:rPr>
              <a:t>heaters</a:t>
            </a:r>
            <a:endParaRPr lang="en-GB" sz="2400" dirty="0">
              <a:latin typeface="Trebuchet MS" panose="020B0603020202020204" pitchFamily="34" charset="0"/>
            </a:endParaRPr>
          </a:p>
        </p:txBody>
      </p:sp>
      <p:sp>
        <p:nvSpPr>
          <p:cNvPr id="8" name="TextBox 7"/>
          <p:cNvSpPr txBox="1"/>
          <p:nvPr/>
        </p:nvSpPr>
        <p:spPr>
          <a:xfrm rot="685174">
            <a:off x="806617" y="3293368"/>
            <a:ext cx="1037463" cy="461665"/>
          </a:xfrm>
          <a:prstGeom prst="rect">
            <a:avLst/>
          </a:prstGeom>
          <a:noFill/>
        </p:spPr>
        <p:txBody>
          <a:bodyPr wrap="square" rtlCol="0">
            <a:spAutoFit/>
          </a:bodyPr>
          <a:lstStyle/>
          <a:p>
            <a:r>
              <a:rPr lang="en-GB" sz="2400" dirty="0" smtClean="0">
                <a:latin typeface="Trebuchet MS" panose="020B0603020202020204" pitchFamily="34" charset="0"/>
              </a:rPr>
              <a:t>lights</a:t>
            </a:r>
            <a:endParaRPr lang="en-GB" sz="2400" dirty="0">
              <a:latin typeface="Trebuchet MS" panose="020B0603020202020204" pitchFamily="34" charset="0"/>
            </a:endParaRPr>
          </a:p>
        </p:txBody>
      </p:sp>
      <p:sp>
        <p:nvSpPr>
          <p:cNvPr id="9" name="TextBox 8"/>
          <p:cNvSpPr txBox="1"/>
          <p:nvPr/>
        </p:nvSpPr>
        <p:spPr>
          <a:xfrm rot="619447">
            <a:off x="2164731" y="4781038"/>
            <a:ext cx="1471165" cy="461665"/>
          </a:xfrm>
          <a:prstGeom prst="rect">
            <a:avLst/>
          </a:prstGeom>
          <a:noFill/>
        </p:spPr>
        <p:txBody>
          <a:bodyPr wrap="square" rtlCol="0">
            <a:spAutoFit/>
          </a:bodyPr>
          <a:lstStyle/>
          <a:p>
            <a:r>
              <a:rPr lang="en-GB" sz="2400" dirty="0" smtClean="0">
                <a:latin typeface="Trebuchet MS" panose="020B0603020202020204" pitchFamily="34" charset="0"/>
              </a:rPr>
              <a:t>speakers</a:t>
            </a:r>
            <a:endParaRPr lang="en-GB" sz="2400" dirty="0">
              <a:latin typeface="Trebuchet MS" panose="020B0603020202020204" pitchFamily="34" charset="0"/>
            </a:endParaRPr>
          </a:p>
        </p:txBody>
      </p:sp>
      <p:sp>
        <p:nvSpPr>
          <p:cNvPr id="11" name="TextBox 10"/>
          <p:cNvSpPr txBox="1"/>
          <p:nvPr/>
        </p:nvSpPr>
        <p:spPr>
          <a:xfrm rot="20680038">
            <a:off x="4037766" y="5008529"/>
            <a:ext cx="2118410" cy="461665"/>
          </a:xfrm>
          <a:prstGeom prst="rect">
            <a:avLst/>
          </a:prstGeom>
          <a:noFill/>
        </p:spPr>
        <p:txBody>
          <a:bodyPr wrap="square" rtlCol="0">
            <a:spAutoFit/>
          </a:bodyPr>
          <a:lstStyle/>
          <a:p>
            <a:r>
              <a:rPr lang="en-GB" sz="2400" dirty="0" smtClean="0">
                <a:latin typeface="Trebuchet MS" panose="020B0603020202020204" pitchFamily="34" charset="0"/>
              </a:rPr>
              <a:t>calculator</a:t>
            </a:r>
            <a:endParaRPr lang="en-GB" sz="2400" dirty="0">
              <a:latin typeface="Trebuchet MS" panose="020B0603020202020204" pitchFamily="34" charset="0"/>
            </a:endParaRPr>
          </a:p>
        </p:txBody>
      </p:sp>
      <p:sp>
        <p:nvSpPr>
          <p:cNvPr id="12" name="TextBox 11"/>
          <p:cNvSpPr txBox="1"/>
          <p:nvPr/>
        </p:nvSpPr>
        <p:spPr>
          <a:xfrm rot="20257075">
            <a:off x="4427984" y="2879212"/>
            <a:ext cx="2001548" cy="461665"/>
          </a:xfrm>
          <a:prstGeom prst="rect">
            <a:avLst/>
          </a:prstGeom>
          <a:noFill/>
        </p:spPr>
        <p:txBody>
          <a:bodyPr wrap="square" rtlCol="0">
            <a:spAutoFit/>
          </a:bodyPr>
          <a:lstStyle/>
          <a:p>
            <a:r>
              <a:rPr lang="en-GB" sz="2400" dirty="0" smtClean="0">
                <a:latin typeface="Trebuchet MS" panose="020B0603020202020204" pitchFamily="34" charset="0"/>
              </a:rPr>
              <a:t>whiteboard</a:t>
            </a:r>
            <a:endParaRPr lang="en-GB" sz="2400" dirty="0">
              <a:latin typeface="Trebuchet MS" panose="020B0603020202020204" pitchFamily="34" charset="0"/>
            </a:endParaRPr>
          </a:p>
        </p:txBody>
      </p:sp>
      <p:sp>
        <p:nvSpPr>
          <p:cNvPr id="13" name="TextBox 12"/>
          <p:cNvSpPr txBox="1"/>
          <p:nvPr/>
        </p:nvSpPr>
        <p:spPr>
          <a:xfrm rot="1259244">
            <a:off x="6429532" y="3737642"/>
            <a:ext cx="1037463" cy="461665"/>
          </a:xfrm>
          <a:prstGeom prst="rect">
            <a:avLst/>
          </a:prstGeom>
          <a:noFill/>
        </p:spPr>
        <p:txBody>
          <a:bodyPr wrap="square" rtlCol="0">
            <a:spAutoFit/>
          </a:bodyPr>
          <a:lstStyle/>
          <a:p>
            <a:r>
              <a:rPr lang="en-GB" sz="2400" dirty="0" err="1" smtClean="0">
                <a:latin typeface="Trebuchet MS" panose="020B0603020202020204" pitchFamily="34" charset="0"/>
              </a:rPr>
              <a:t>ipad</a:t>
            </a:r>
            <a:endParaRPr lang="en-GB" sz="2400" dirty="0">
              <a:latin typeface="Trebuchet MS" panose="020B0603020202020204" pitchFamily="34" charset="0"/>
            </a:endParaRPr>
          </a:p>
        </p:txBody>
      </p:sp>
      <p:pic>
        <p:nvPicPr>
          <p:cNvPr id="1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33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3645DE-F034-C407-F55D-D3D75F4EE912}"/>
              </a:ext>
            </a:extLst>
          </p:cNvPr>
          <p:cNvSpPr>
            <a:spLocks noGrp="1"/>
          </p:cNvSpPr>
          <p:nvPr>
            <p:ph type="title"/>
          </p:nvPr>
        </p:nvSpPr>
        <p:spPr>
          <a:xfrm>
            <a:off x="654217" y="493171"/>
            <a:ext cx="7804563" cy="820140"/>
          </a:xfrm>
        </p:spPr>
        <p:txBody>
          <a:bodyPr>
            <a:normAutofit/>
          </a:bodyPr>
          <a:lstStyle/>
          <a:p>
            <a:pPr algn="ctr"/>
            <a:r>
              <a:rPr lang="en-US" sz="3600" dirty="0" smtClean="0">
                <a:solidFill>
                  <a:srgbClr val="4B004A"/>
                </a:solidFill>
              </a:rPr>
              <a:t>Is All Energy the Same?</a:t>
            </a:r>
            <a:endParaRPr lang="en-US" sz="3600" dirty="0">
              <a:solidFill>
                <a:srgbClr val="4B004A"/>
              </a:solidFill>
            </a:endParaRPr>
          </a:p>
        </p:txBody>
      </p:sp>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544630"/>
            <a:ext cx="8487816" cy="461665"/>
          </a:xfrm>
          <a:prstGeom prst="rect">
            <a:avLst/>
          </a:prstGeom>
          <a:noFill/>
        </p:spPr>
        <p:txBody>
          <a:bodyPr wrap="square" rtlCol="0">
            <a:spAutoFit/>
          </a:bodyPr>
          <a:lstStyle/>
          <a:p>
            <a:pPr marL="0" indent="0">
              <a:buNone/>
            </a:pPr>
            <a:r>
              <a:rPr lang="en-GB" sz="2400" dirty="0" smtClean="0">
                <a:solidFill>
                  <a:schemeClr val="tx1">
                    <a:lumMod val="65000"/>
                    <a:lumOff val="35000"/>
                  </a:schemeClr>
                </a:solidFill>
                <a:latin typeface="Trebuchet MS" panose="020B0603020202020204" pitchFamily="34" charset="0"/>
              </a:rPr>
              <a:t>Do all the things on your list have the same energy source?</a:t>
            </a:r>
            <a:endParaRPr lang="en-GB" sz="2400" dirty="0">
              <a:solidFill>
                <a:schemeClr val="tx1">
                  <a:lumMod val="65000"/>
                  <a:lumOff val="35000"/>
                </a:schemeClr>
              </a:solidFill>
              <a:latin typeface="Trebuchet MS" panose="020B0603020202020204" pitchFamily="34" charset="0"/>
            </a:endParaRPr>
          </a:p>
        </p:txBody>
      </p:sp>
      <p:pic>
        <p:nvPicPr>
          <p:cNvPr id="2" name="Picture 1"/>
          <p:cNvPicPr>
            <a:picLocks noChangeAspect="1"/>
          </p:cNvPicPr>
          <p:nvPr/>
        </p:nvPicPr>
        <p:blipFill>
          <a:blip r:embed="rId4"/>
          <a:stretch>
            <a:fillRect/>
          </a:stretch>
        </p:blipFill>
        <p:spPr>
          <a:xfrm>
            <a:off x="7180346" y="3955912"/>
            <a:ext cx="1635447" cy="987854"/>
          </a:xfrm>
          <a:prstGeom prst="rect">
            <a:avLst/>
          </a:prstGeom>
        </p:spPr>
      </p:pic>
      <p:pic>
        <p:nvPicPr>
          <p:cNvPr id="8" name="Picture 7"/>
          <p:cNvPicPr>
            <a:picLocks noChangeAspect="1"/>
          </p:cNvPicPr>
          <p:nvPr/>
        </p:nvPicPr>
        <p:blipFill>
          <a:blip r:embed="rId5"/>
          <a:stretch>
            <a:fillRect/>
          </a:stretch>
        </p:blipFill>
        <p:spPr>
          <a:xfrm>
            <a:off x="3311361" y="2586587"/>
            <a:ext cx="2944197" cy="1806555"/>
          </a:xfrm>
          <a:prstGeom prst="rect">
            <a:avLst/>
          </a:prstGeom>
        </p:spPr>
      </p:pic>
      <p:pic>
        <p:nvPicPr>
          <p:cNvPr id="9" name="Picture 8"/>
          <p:cNvPicPr>
            <a:picLocks noChangeAspect="1"/>
          </p:cNvPicPr>
          <p:nvPr/>
        </p:nvPicPr>
        <p:blipFill>
          <a:blip r:embed="rId6"/>
          <a:stretch>
            <a:fillRect/>
          </a:stretch>
        </p:blipFill>
        <p:spPr>
          <a:xfrm>
            <a:off x="2165600" y="4915931"/>
            <a:ext cx="2390898" cy="1651085"/>
          </a:xfrm>
          <a:prstGeom prst="rect">
            <a:avLst/>
          </a:prstGeom>
        </p:spPr>
      </p:pic>
      <p:pic>
        <p:nvPicPr>
          <p:cNvPr id="11" name="Picture 10"/>
          <p:cNvPicPr>
            <a:picLocks noChangeAspect="1"/>
          </p:cNvPicPr>
          <p:nvPr/>
        </p:nvPicPr>
        <p:blipFill>
          <a:blip r:embed="rId7"/>
          <a:stretch>
            <a:fillRect/>
          </a:stretch>
        </p:blipFill>
        <p:spPr>
          <a:xfrm>
            <a:off x="7056409" y="2121654"/>
            <a:ext cx="1759384" cy="1368211"/>
          </a:xfrm>
          <a:prstGeom prst="rect">
            <a:avLst/>
          </a:prstGeom>
        </p:spPr>
      </p:pic>
      <p:pic>
        <p:nvPicPr>
          <p:cNvPr id="12" name="Picture 2"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stretch>
            <a:fillRect/>
          </a:stretch>
        </p:blipFill>
        <p:spPr>
          <a:xfrm>
            <a:off x="539552" y="2529084"/>
            <a:ext cx="1976957" cy="1324043"/>
          </a:xfrm>
          <a:prstGeom prst="rect">
            <a:avLst/>
          </a:prstGeom>
        </p:spPr>
      </p:pic>
    </p:spTree>
    <p:extLst>
      <p:ext uri="{BB962C8B-B14F-4D97-AF65-F5344CB8AC3E}">
        <p14:creationId xmlns:p14="http://schemas.microsoft.com/office/powerpoint/2010/main" val="286792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3645DE-F034-C407-F55D-D3D75F4EE912}"/>
              </a:ext>
            </a:extLst>
          </p:cNvPr>
          <p:cNvSpPr>
            <a:spLocks noGrp="1"/>
          </p:cNvSpPr>
          <p:nvPr>
            <p:ph type="title"/>
          </p:nvPr>
        </p:nvSpPr>
        <p:spPr>
          <a:xfrm>
            <a:off x="654217" y="493171"/>
            <a:ext cx="7804563" cy="820140"/>
          </a:xfrm>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544630"/>
            <a:ext cx="8487816" cy="830997"/>
          </a:xfrm>
          <a:prstGeom prst="rect">
            <a:avLst/>
          </a:prstGeom>
          <a:noFill/>
        </p:spPr>
        <p:txBody>
          <a:bodyPr wrap="square" rtlCol="0">
            <a:spAutoFit/>
          </a:bodyPr>
          <a:lstStyle/>
          <a:p>
            <a:pPr marL="0" indent="0">
              <a:buNone/>
            </a:pPr>
            <a:r>
              <a:rPr lang="en-GB" sz="2400" dirty="0" smtClean="0">
                <a:solidFill>
                  <a:schemeClr val="tx1">
                    <a:lumMod val="65000"/>
                    <a:lumOff val="35000"/>
                  </a:schemeClr>
                </a:solidFill>
                <a:latin typeface="Trebuchet MS" panose="020B0603020202020204" pitchFamily="34" charset="0"/>
              </a:rPr>
              <a:t>Energy comes from a lot of different sources, have a look at the pictures and see which you recognise.</a:t>
            </a:r>
            <a:endParaRPr lang="en-GB" sz="2400" dirty="0">
              <a:solidFill>
                <a:schemeClr val="tx1">
                  <a:lumMod val="65000"/>
                  <a:lumOff val="35000"/>
                </a:schemeClr>
              </a:solidFill>
              <a:latin typeface="Trebuchet MS" panose="020B0603020202020204" pitchFamily="34" charset="0"/>
            </a:endParaRPr>
          </a:p>
        </p:txBody>
      </p:sp>
      <p:pic>
        <p:nvPicPr>
          <p:cNvPr id="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96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544630"/>
            <a:ext cx="8487816" cy="830997"/>
          </a:xfrm>
          <a:prstGeom prst="rect">
            <a:avLst/>
          </a:prstGeom>
          <a:noFill/>
        </p:spPr>
        <p:txBody>
          <a:bodyPr wrap="square" rtlCol="0">
            <a:spAutoFit/>
          </a:bodyPr>
          <a:lstStyle/>
          <a:p>
            <a:pPr marL="0" indent="0">
              <a:buNone/>
            </a:pPr>
            <a:r>
              <a:rPr lang="en-GB" sz="2400" dirty="0" smtClean="0">
                <a:solidFill>
                  <a:schemeClr val="tx1">
                    <a:lumMod val="65000"/>
                    <a:lumOff val="35000"/>
                  </a:schemeClr>
                </a:solidFill>
                <a:latin typeface="Trebuchet MS" panose="020B0603020202020204" pitchFamily="34" charset="0"/>
              </a:rPr>
              <a:t>Energy comes from a lot of different sources, have a look at the pictures and see which you recognise.</a:t>
            </a:r>
            <a:endParaRPr lang="en-GB" sz="2400" dirty="0">
              <a:solidFill>
                <a:schemeClr val="tx1">
                  <a:lumMod val="65000"/>
                  <a:lumOff val="35000"/>
                </a:schemeClr>
              </a:solidFill>
              <a:latin typeface="Trebuchet MS" panose="020B0603020202020204" pitchFamily="34" charset="0"/>
            </a:endParaRPr>
          </a:p>
        </p:txBody>
      </p:sp>
      <p:pic>
        <p:nvPicPr>
          <p:cNvPr id="3" name="Picture 2"/>
          <p:cNvPicPr>
            <a:picLocks noChangeAspect="1"/>
          </p:cNvPicPr>
          <p:nvPr/>
        </p:nvPicPr>
        <p:blipFill>
          <a:blip r:embed="rId5"/>
          <a:stretch>
            <a:fillRect/>
          </a:stretch>
        </p:blipFill>
        <p:spPr>
          <a:xfrm>
            <a:off x="1660251" y="2780928"/>
            <a:ext cx="5447699" cy="2601276"/>
          </a:xfrm>
          <a:prstGeom prst="rect">
            <a:avLst/>
          </a:prstGeom>
        </p:spPr>
      </p:pic>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27610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0" name="TextBox 9"/>
          <p:cNvSpPr txBox="1"/>
          <p:nvPr/>
        </p:nvSpPr>
        <p:spPr>
          <a:xfrm>
            <a:off x="539552" y="1264812"/>
            <a:ext cx="8487816" cy="1261884"/>
          </a:xfrm>
          <a:prstGeom prst="rect">
            <a:avLst/>
          </a:prstGeom>
          <a:noFill/>
        </p:spPr>
        <p:txBody>
          <a:bodyPr wrap="square" rtlCol="0">
            <a:spAutoFit/>
          </a:bodyPr>
          <a:lstStyle/>
          <a:p>
            <a:pPr marL="0" indent="0">
              <a:buNone/>
            </a:pPr>
            <a:r>
              <a:rPr lang="en-GB" sz="2800" b="1" dirty="0" smtClean="0">
                <a:solidFill>
                  <a:srgbClr val="4B004A"/>
                </a:solidFill>
                <a:latin typeface="Trebuchet MS" panose="020B0603020202020204" pitchFamily="34" charset="0"/>
              </a:rPr>
              <a:t>Solar Energy </a:t>
            </a:r>
          </a:p>
          <a:p>
            <a:pPr marL="0" indent="0">
              <a:buNone/>
            </a:pPr>
            <a:r>
              <a:rPr lang="en-GB" sz="2400" dirty="0" smtClean="0">
                <a:solidFill>
                  <a:schemeClr val="tx1">
                    <a:lumMod val="65000"/>
                    <a:lumOff val="35000"/>
                  </a:schemeClr>
                </a:solidFill>
                <a:latin typeface="Trebuchet MS" panose="020B0603020202020204" pitchFamily="34" charset="0"/>
              </a:rPr>
              <a:t>Sunlight is converted into energy by solar panels, we often see them in fields or on buildings or houses.</a:t>
            </a:r>
            <a:endParaRPr lang="en-GB" sz="2400" dirty="0">
              <a:solidFill>
                <a:schemeClr val="tx1">
                  <a:lumMod val="65000"/>
                  <a:lumOff val="35000"/>
                </a:schemeClr>
              </a:solidFill>
              <a:latin typeface="Trebuchet MS" panose="020B0603020202020204" pitchFamily="34" charset="0"/>
            </a:endParaRPr>
          </a:p>
        </p:txBody>
      </p:sp>
      <p:pic>
        <p:nvPicPr>
          <p:cNvPr id="3" name="Picture 2"/>
          <p:cNvPicPr>
            <a:picLocks noChangeAspect="1"/>
          </p:cNvPicPr>
          <p:nvPr/>
        </p:nvPicPr>
        <p:blipFill>
          <a:blip r:embed="rId5"/>
          <a:stretch>
            <a:fillRect/>
          </a:stretch>
        </p:blipFill>
        <p:spPr>
          <a:xfrm>
            <a:off x="1660251" y="2780928"/>
            <a:ext cx="5447699" cy="2601276"/>
          </a:xfrm>
          <a:prstGeom prst="rect">
            <a:avLst/>
          </a:prstGeom>
        </p:spPr>
      </p:pic>
      <p:sp>
        <p:nvSpPr>
          <p:cNvPr id="11"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130702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96"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pic>
        <p:nvPicPr>
          <p:cNvPr id="1026" name="Picture 2" descr="Free Wind Energy Wind Farm photo and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2005" y="2132856"/>
            <a:ext cx="4748985" cy="316475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a:extLst>
              <a:ext uri="{FF2B5EF4-FFF2-40B4-BE49-F238E27FC236}">
                <a16:creationId xmlns:a16="http://schemas.microsoft.com/office/drawing/2014/main" id="{933645DE-F034-C407-F55D-D3D75F4EE912}"/>
              </a:ext>
            </a:extLst>
          </p:cNvPr>
          <p:cNvSpPr>
            <a:spLocks noGrp="1"/>
          </p:cNvSpPr>
          <p:nvPr>
            <p:ph type="title"/>
          </p:nvPr>
        </p:nvSpPr>
        <p:spPr/>
        <p:txBody>
          <a:bodyPr>
            <a:normAutofit/>
          </a:bodyPr>
          <a:lstStyle/>
          <a:p>
            <a:pPr algn="ctr"/>
            <a:r>
              <a:rPr lang="en-US" sz="3600" dirty="0" smtClean="0">
                <a:solidFill>
                  <a:srgbClr val="4B004A"/>
                </a:solidFill>
              </a:rPr>
              <a:t>Where does energy come from?</a:t>
            </a:r>
            <a:endParaRPr lang="en-US" sz="3600" dirty="0">
              <a:solidFill>
                <a:srgbClr val="4B004A"/>
              </a:solidFill>
            </a:endParaRPr>
          </a:p>
        </p:txBody>
      </p:sp>
    </p:spTree>
    <p:extLst>
      <p:ext uri="{BB962C8B-B14F-4D97-AF65-F5344CB8AC3E}">
        <p14:creationId xmlns:p14="http://schemas.microsoft.com/office/powerpoint/2010/main" val="121298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oT Powerpoint Template - church ho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oT Powerpoint Template" id="{BDAC9150-ADCA-4CA9-B813-88BAB4B65894}" vid="{5B43F5B5-0477-44C3-B66C-D9FA113AB9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D71D6A240EBD41B923971D7299FE9E" ma:contentTypeVersion="16" ma:contentTypeDescription="Create a new document." ma:contentTypeScope="" ma:versionID="92f972a371b335482231e542a6233817">
  <xsd:schema xmlns:xsd="http://www.w3.org/2001/XMLSchema" xmlns:xs="http://www.w3.org/2001/XMLSchema" xmlns:p="http://schemas.microsoft.com/office/2006/metadata/properties" xmlns:ns2="3c89481a-3e59-4e0b-ab1b-db3c6bea12e3" xmlns:ns3="fed6c2bd-0858-44a8-b411-a2567c037726" targetNamespace="http://schemas.microsoft.com/office/2006/metadata/properties" ma:root="true" ma:fieldsID="5dc0b8f6368e40d6ad5234c94d170468" ns2:_="" ns3:_="">
    <xsd:import namespace="3c89481a-3e59-4e0b-ab1b-db3c6bea12e3"/>
    <xsd:import namespace="fed6c2bd-0858-44a8-b411-a2567c0377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9481a-3e59-4e0b-ab1b-db3c6bea1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8a28c30f-0409-4da3-931c-57d183bc1915}" ma:internalName="TaxCatchAll" ma:showField="CatchAllData" ma:web="3c89481a-3e59-4e0b-ab1b-db3c6bea12e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6c2bd-0858-44a8-b411-a2567c0377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d6c2bd-0858-44a8-b411-a2567c037726">
      <Terms xmlns="http://schemas.microsoft.com/office/infopath/2007/PartnerControls"/>
    </lcf76f155ced4ddcb4097134ff3c332f>
    <TaxCatchAll xmlns="3c89481a-3e59-4e0b-ab1b-db3c6bea12e3" xsi:nil="true"/>
    <_dlc_DocId xmlns="3c89481a-3e59-4e0b-ab1b-db3c6bea12e3">NWHNSEV764MK-41302979-2400968</_dlc_DocId>
    <_dlc_DocIdUrl xmlns="3c89481a-3e59-4e0b-ab1b-db3c6bea12e3">
      <Url>https://trurodiocese.sharepoint.com/sites/Documents/_layouts/15/DocIdRedir.aspx?ID=NWHNSEV764MK-41302979-2400968</Url>
      <Description>NWHNSEV764MK-41302979-2400968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57AF3C-13C3-475C-B47D-259D5CD9BDD3}"/>
</file>

<file path=customXml/itemProps2.xml><?xml version="1.0" encoding="utf-8"?>
<ds:datastoreItem xmlns:ds="http://schemas.openxmlformats.org/officeDocument/2006/customXml" ds:itemID="{3AEE8361-9C26-4EEC-BD0A-24F42ACF02BD}">
  <ds:schemaRefs>
    <ds:schemaRef ds:uri="http://purl.org/dc/dcmitype/"/>
    <ds:schemaRef ds:uri="http://schemas.microsoft.com/office/infopath/2007/PartnerControls"/>
    <ds:schemaRef ds:uri="43e53103-4a06-4172-a1fc-8f023a740ee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AB9DBB-9BB6-41BC-AA91-6057ED30596A}">
  <ds:schemaRefs>
    <ds:schemaRef ds:uri="http://schemas.microsoft.com/sharepoint/v3/contenttype/forms"/>
  </ds:schemaRefs>
</ds:datastoreItem>
</file>

<file path=customXml/itemProps4.xml><?xml version="1.0" encoding="utf-8"?>
<ds:datastoreItem xmlns:ds="http://schemas.openxmlformats.org/officeDocument/2006/customXml" ds:itemID="{235D2531-9EB4-4231-9857-C2481DB48435}"/>
</file>

<file path=docProps/app.xml><?xml version="1.0" encoding="utf-8"?>
<Properties xmlns="http://schemas.openxmlformats.org/officeDocument/2006/extended-properties" xmlns:vt="http://schemas.openxmlformats.org/officeDocument/2006/docPropsVTypes">
  <Template/>
  <TotalTime>7027</TotalTime>
  <Words>1336</Words>
  <Application>Microsoft Office PowerPoint</Application>
  <PresentationFormat>On-screen Show (4:3)</PresentationFormat>
  <Paragraphs>142</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Helvetica Light</vt:lpstr>
      <vt:lpstr>Trebuchet MS</vt:lpstr>
      <vt:lpstr>DoT Powerpoint Template - church house</vt:lpstr>
      <vt:lpstr>PowerPoint Presentation</vt:lpstr>
      <vt:lpstr>What Do We Use Energy For?</vt:lpstr>
      <vt:lpstr>What Do We Use Energy For?</vt:lpstr>
      <vt:lpstr>What Do We Use Energy For?</vt:lpstr>
      <vt:lpstr>Is All Energy the Same?</vt:lpstr>
      <vt:lpstr>Where does energy come from?</vt:lpstr>
      <vt:lpstr>Where does energy come from?</vt:lpstr>
      <vt:lpstr>Where does energy come from?</vt:lpstr>
      <vt:lpstr>Where does energy come from?</vt:lpstr>
      <vt:lpstr>Where does energy come from?</vt:lpstr>
      <vt:lpstr>Where does energy come from?</vt:lpstr>
      <vt:lpstr>Where does energy come from?</vt:lpstr>
      <vt:lpstr>Where does energy come from?</vt:lpstr>
      <vt:lpstr>Where does energy come from?</vt:lpstr>
      <vt:lpstr>PowerPoint Presentation</vt:lpstr>
      <vt:lpstr>PowerPoint Presentation</vt:lpstr>
      <vt:lpstr>Where does energy come from?</vt:lpstr>
      <vt:lpstr>Where does energy come from?</vt:lpstr>
      <vt:lpstr>Where does energy come from?</vt:lpstr>
      <vt:lpstr>Where does energy come from?</vt:lpstr>
      <vt:lpstr>Where does energy come from?</vt:lpstr>
      <vt:lpstr>Where does energy come from?</vt:lpstr>
      <vt:lpstr>Where does energy come from?</vt:lpstr>
      <vt:lpstr>Where does energy come from?</vt:lpstr>
      <vt:lpstr>So which should I choose?</vt:lpstr>
      <vt:lpstr>So which should I choose?</vt:lpstr>
      <vt:lpstr>Why don’t we all just use renewable sources for our energy?</vt:lpstr>
      <vt:lpstr>Why don’t we all just use renewable sources for our energy?</vt:lpstr>
      <vt:lpstr>How much renewable energy do we use?</vt:lpstr>
      <vt:lpstr>Where are the wind farms?</vt:lpstr>
      <vt:lpstr>Where are the wind farms?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each £10 is spent</dc:title>
  <dc:creator>davidw</dc:creator>
  <cp:lastModifiedBy>Clare Green</cp:lastModifiedBy>
  <cp:revision>514</cp:revision>
  <cp:lastPrinted>2016-05-03T12:18:04Z</cp:lastPrinted>
  <dcterms:created xsi:type="dcterms:W3CDTF">2012-09-27T10:40:58Z</dcterms:created>
  <dcterms:modified xsi:type="dcterms:W3CDTF">2024-12-11T12:48:51Z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0x0101002ED71D6A240EBD41B923971D7299FE9E</vt:lpwstr>
  </property>
  <property fmtid="{D5CDD505-2E9C-101B-9397-08002B2CF9AE}" pid="3" name="MediaServiceImageTags">
    <vt:lpwstr/>
  </property>
  <property fmtid="{D5CDD505-2E9C-101B-9397-08002B2CF9AE}" pid="4" name="Order">
    <vt:r8>143193600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dlc_DocIdItemGuid">
    <vt:lpwstr>a071a0c7-6447-40a1-82cd-d5699aa08e91</vt:lpwstr>
  </property>
</Properties>
</file>