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59" r:id="rId6"/>
    <p:sldId id="258"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2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36"/>
  </p:normalViewPr>
  <p:slideViewPr>
    <p:cSldViewPr snapToGrid="0">
      <p:cViewPr varScale="1">
        <p:scale>
          <a:sx n="127" d="100"/>
          <a:sy n="127" d="100"/>
        </p:scale>
        <p:origin x="216"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DA46D-00FE-4A43-978D-86216362C677}" type="datetimeFigureOut">
              <a:rPr lang="en-GB" smtClean="0"/>
              <a:t>04/07/2024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BE706-8A59-48D3-B674-0039D78A7291}" type="slidenum">
              <a:rPr lang="en-GB" smtClean="0"/>
              <a:t>‹#›</a:t>
            </a:fld>
            <a:endParaRPr lang="en-GB"/>
          </a:p>
        </p:txBody>
      </p:sp>
    </p:spTree>
    <p:extLst>
      <p:ext uri="{BB962C8B-B14F-4D97-AF65-F5344CB8AC3E}">
        <p14:creationId xmlns:p14="http://schemas.microsoft.com/office/powerpoint/2010/main" val="376730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used as a quick quiz, or before or after reading the Genesis story if you wish to include that. </a:t>
            </a:r>
          </a:p>
        </p:txBody>
      </p:sp>
      <p:sp>
        <p:nvSpPr>
          <p:cNvPr id="4" name="Slide Number Placeholder 3"/>
          <p:cNvSpPr>
            <a:spLocks noGrp="1"/>
          </p:cNvSpPr>
          <p:nvPr>
            <p:ph type="sldNum" sz="quarter" idx="10"/>
          </p:nvPr>
        </p:nvSpPr>
        <p:spPr/>
        <p:txBody>
          <a:bodyPr/>
          <a:lstStyle/>
          <a:p>
            <a:fld id="{92FBE706-8A59-48D3-B674-0039D78A7291}" type="slidenum">
              <a:rPr lang="en-GB" smtClean="0"/>
              <a:t>2</a:t>
            </a:fld>
            <a:endParaRPr lang="en-GB"/>
          </a:p>
        </p:txBody>
      </p:sp>
    </p:spTree>
    <p:extLst>
      <p:ext uri="{BB962C8B-B14F-4D97-AF65-F5344CB8AC3E}">
        <p14:creationId xmlns:p14="http://schemas.microsoft.com/office/powerpoint/2010/main" val="142029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pupil could read this aloud. This is the </a:t>
            </a:r>
            <a:r>
              <a:rPr lang="en-GB"/>
              <a:t>message version.</a:t>
            </a:r>
            <a:endParaRPr lang="en-GB" dirty="0"/>
          </a:p>
        </p:txBody>
      </p:sp>
      <p:sp>
        <p:nvSpPr>
          <p:cNvPr id="4" name="Slide Number Placeholder 3"/>
          <p:cNvSpPr>
            <a:spLocks noGrp="1"/>
          </p:cNvSpPr>
          <p:nvPr>
            <p:ph type="sldNum" sz="quarter" idx="10"/>
          </p:nvPr>
        </p:nvSpPr>
        <p:spPr/>
        <p:txBody>
          <a:bodyPr/>
          <a:lstStyle/>
          <a:p>
            <a:fld id="{92FBE706-8A59-48D3-B674-0039D78A7291}" type="slidenum">
              <a:rPr lang="en-GB" smtClean="0"/>
              <a:t>3</a:t>
            </a:fld>
            <a:endParaRPr lang="en-GB"/>
          </a:p>
        </p:txBody>
      </p:sp>
    </p:spTree>
    <p:extLst>
      <p:ext uri="{BB962C8B-B14F-4D97-AF65-F5344CB8AC3E}">
        <p14:creationId xmlns:p14="http://schemas.microsoft.com/office/powerpoint/2010/main" val="291055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questions</a:t>
            </a:r>
            <a:r>
              <a:rPr lang="en-GB" baseline="0" dirty="0"/>
              <a:t> and allow for thinking time, paired talk </a:t>
            </a:r>
            <a:r>
              <a:rPr lang="en-GB" baseline="0" dirty="0" err="1"/>
              <a:t>etc</a:t>
            </a:r>
            <a:r>
              <a:rPr lang="en-GB" baseline="0" dirty="0"/>
              <a:t> and then take feedback.</a:t>
            </a:r>
            <a:endParaRPr lang="en-GB" dirty="0"/>
          </a:p>
        </p:txBody>
      </p:sp>
      <p:sp>
        <p:nvSpPr>
          <p:cNvPr id="4" name="Slide Number Placeholder 3"/>
          <p:cNvSpPr>
            <a:spLocks noGrp="1"/>
          </p:cNvSpPr>
          <p:nvPr>
            <p:ph type="sldNum" sz="quarter" idx="10"/>
          </p:nvPr>
        </p:nvSpPr>
        <p:spPr/>
        <p:txBody>
          <a:bodyPr/>
          <a:lstStyle/>
          <a:p>
            <a:fld id="{92FBE706-8A59-48D3-B674-0039D78A7291}" type="slidenum">
              <a:rPr lang="en-GB" smtClean="0"/>
              <a:t>4</a:t>
            </a:fld>
            <a:endParaRPr lang="en-GB"/>
          </a:p>
        </p:txBody>
      </p:sp>
    </p:spTree>
    <p:extLst>
      <p:ext uri="{BB962C8B-B14F-4D97-AF65-F5344CB8AC3E}">
        <p14:creationId xmlns:p14="http://schemas.microsoft.com/office/powerpoint/2010/main" val="149681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a:t>
            </a:r>
            <a:r>
              <a:rPr lang="en-GB" baseline="0" dirty="0"/>
              <a:t> will hopefully respond with ideas about not dropping litter, saving energy or water etc.</a:t>
            </a:r>
            <a:endParaRPr lang="en-GB" dirty="0"/>
          </a:p>
        </p:txBody>
      </p:sp>
      <p:sp>
        <p:nvSpPr>
          <p:cNvPr id="4" name="Slide Number Placeholder 3"/>
          <p:cNvSpPr>
            <a:spLocks noGrp="1"/>
          </p:cNvSpPr>
          <p:nvPr>
            <p:ph type="sldNum" sz="quarter" idx="10"/>
          </p:nvPr>
        </p:nvSpPr>
        <p:spPr/>
        <p:txBody>
          <a:bodyPr/>
          <a:lstStyle/>
          <a:p>
            <a:fld id="{92FBE706-8A59-48D3-B674-0039D78A7291}" type="slidenum">
              <a:rPr lang="en-GB" smtClean="0"/>
              <a:t>5</a:t>
            </a:fld>
            <a:endParaRPr lang="en-GB"/>
          </a:p>
        </p:txBody>
      </p:sp>
    </p:spTree>
    <p:extLst>
      <p:ext uri="{BB962C8B-B14F-4D97-AF65-F5344CB8AC3E}">
        <p14:creationId xmlns:p14="http://schemas.microsoft.com/office/powerpoint/2010/main" val="410754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for responses.</a:t>
            </a:r>
          </a:p>
        </p:txBody>
      </p:sp>
      <p:sp>
        <p:nvSpPr>
          <p:cNvPr id="4" name="Slide Number Placeholder 3"/>
          <p:cNvSpPr>
            <a:spLocks noGrp="1"/>
          </p:cNvSpPr>
          <p:nvPr>
            <p:ph type="sldNum" sz="quarter" idx="10"/>
          </p:nvPr>
        </p:nvSpPr>
        <p:spPr/>
        <p:txBody>
          <a:bodyPr/>
          <a:lstStyle/>
          <a:p>
            <a:fld id="{92FBE706-8A59-48D3-B674-0039D78A7291}" type="slidenum">
              <a:rPr lang="en-GB" smtClean="0"/>
              <a:t>7</a:t>
            </a:fld>
            <a:endParaRPr lang="en-GB"/>
          </a:p>
        </p:txBody>
      </p:sp>
    </p:spTree>
    <p:extLst>
      <p:ext uri="{BB962C8B-B14F-4D97-AF65-F5344CB8AC3E}">
        <p14:creationId xmlns:p14="http://schemas.microsoft.com/office/powerpoint/2010/main" val="20478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the picture to run a short video, then explain how the Eco-Committee is going to be organised in your setting.</a:t>
            </a:r>
          </a:p>
        </p:txBody>
      </p:sp>
      <p:sp>
        <p:nvSpPr>
          <p:cNvPr id="4" name="Slide Number Placeholder 3"/>
          <p:cNvSpPr>
            <a:spLocks noGrp="1"/>
          </p:cNvSpPr>
          <p:nvPr>
            <p:ph type="sldNum" sz="quarter" idx="10"/>
          </p:nvPr>
        </p:nvSpPr>
        <p:spPr/>
        <p:txBody>
          <a:bodyPr/>
          <a:lstStyle/>
          <a:p>
            <a:fld id="{92FBE706-8A59-48D3-B674-0039D78A7291}" type="slidenum">
              <a:rPr lang="en-GB" smtClean="0"/>
              <a:t>8</a:t>
            </a:fld>
            <a:endParaRPr lang="en-GB"/>
          </a:p>
        </p:txBody>
      </p:sp>
    </p:spTree>
    <p:extLst>
      <p:ext uri="{BB962C8B-B14F-4D97-AF65-F5344CB8AC3E}">
        <p14:creationId xmlns:p14="http://schemas.microsoft.com/office/powerpoint/2010/main" val="260093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0E08901-A9AB-441C-A609-BCDFBF5F9083}"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177239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E08901-A9AB-441C-A609-BCDFBF5F9083}"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9985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E08901-A9AB-441C-A609-BCDFBF5F9083}"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403857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6"/>
          <p:cNvSpPr>
            <a:spLocks noGrp="1"/>
          </p:cNvSpPr>
          <p:nvPr>
            <p:ph type="body" sz="quarter" idx="10" hasCustomPrompt="1"/>
          </p:nvPr>
        </p:nvSpPr>
        <p:spPr>
          <a:xfrm>
            <a:off x="740862" y="391439"/>
            <a:ext cx="4861653" cy="450850"/>
          </a:xfrm>
          <a:ln>
            <a:noFill/>
          </a:ln>
        </p:spPr>
        <p:txBody>
          <a:bodyPr>
            <a:noAutofit/>
          </a:bodyPr>
          <a:lstStyle>
            <a:lvl1pPr marL="0" indent="0">
              <a:buNone/>
              <a:defRPr sz="1200">
                <a:solidFill>
                  <a:srgbClr val="E199C2"/>
                </a:solidFill>
                <a:latin typeface="Trebuchet MS"/>
                <a:cs typeface="Trebuchet MS"/>
              </a:defRPr>
            </a:lvl1pPr>
          </a:lstStyle>
          <a:p>
            <a:pPr lvl="0"/>
            <a:r>
              <a:rPr lang="en-GB" dirty="0"/>
              <a:t>PRESENTATION DATE</a:t>
            </a:r>
            <a:endParaRPr lang="en-US" dirty="0"/>
          </a:p>
        </p:txBody>
      </p:sp>
      <p:sp>
        <p:nvSpPr>
          <p:cNvPr id="6" name="Text Placeholder 5"/>
          <p:cNvSpPr>
            <a:spLocks noGrp="1"/>
          </p:cNvSpPr>
          <p:nvPr>
            <p:ph type="body" sz="quarter" idx="11" hasCustomPrompt="1"/>
          </p:nvPr>
        </p:nvSpPr>
        <p:spPr>
          <a:xfrm>
            <a:off x="706363" y="2235209"/>
            <a:ext cx="10440610" cy="2271486"/>
          </a:xfrm>
        </p:spPr>
        <p:txBody>
          <a:bodyPr anchor="b" anchorCtr="0">
            <a:noAutofit/>
          </a:bodyPr>
          <a:lstStyle>
            <a:lvl1pPr marL="0" indent="0" algn="l">
              <a:lnSpc>
                <a:spcPct val="90000"/>
              </a:lnSpc>
              <a:buNone/>
              <a:defRPr sz="5200" baseline="0">
                <a:solidFill>
                  <a:schemeClr val="bg1"/>
                </a:solidFill>
                <a:latin typeface="Trebuchet MS"/>
                <a:cs typeface="Trebuchet MS"/>
              </a:defRPr>
            </a:lvl1pPr>
          </a:lstStyle>
          <a:p>
            <a:pPr lvl="0"/>
            <a:r>
              <a:rPr lang="en-US" dirty="0" err="1"/>
              <a:t>Powerpoint</a:t>
            </a:r>
            <a:r>
              <a:rPr lang="en-US" dirty="0"/>
              <a:t> </a:t>
            </a:r>
          </a:p>
          <a:p>
            <a:pPr lvl="0"/>
            <a:r>
              <a:rPr lang="en-US" dirty="0"/>
              <a:t>Presentation </a:t>
            </a:r>
          </a:p>
          <a:p>
            <a:pPr lvl="0"/>
            <a:r>
              <a:rPr lang="en-US" dirty="0"/>
              <a:t>Title Here</a:t>
            </a:r>
          </a:p>
        </p:txBody>
      </p:sp>
      <p:sp>
        <p:nvSpPr>
          <p:cNvPr id="9" name="Text Placeholder 8"/>
          <p:cNvSpPr>
            <a:spLocks noGrp="1"/>
          </p:cNvSpPr>
          <p:nvPr>
            <p:ph type="body" sz="quarter" idx="12" hasCustomPrompt="1"/>
          </p:nvPr>
        </p:nvSpPr>
        <p:spPr>
          <a:xfrm>
            <a:off x="754741" y="5268188"/>
            <a:ext cx="7537753" cy="1274763"/>
          </a:xfrm>
        </p:spPr>
        <p:txBody>
          <a:bodyPr>
            <a:noAutofit/>
          </a:bodyPr>
          <a:lstStyle>
            <a:lvl1pPr marL="0" indent="0" algn="l">
              <a:buNone/>
              <a:defRPr sz="1800" baseline="0">
                <a:solidFill>
                  <a:schemeClr val="bg1">
                    <a:lumMod val="65000"/>
                  </a:schemeClr>
                </a:solidFill>
                <a:latin typeface="Trebuchet MS"/>
                <a:cs typeface="Trebuchet MS"/>
              </a:defRPr>
            </a:lvl1pPr>
          </a:lstStyle>
          <a:p>
            <a:pPr lvl="0"/>
            <a:r>
              <a:rPr lang="en-US" dirty="0"/>
              <a:t>This is where you can put the </a:t>
            </a:r>
            <a:br>
              <a:rPr lang="en-US" dirty="0"/>
            </a:br>
            <a:r>
              <a:rPr lang="en-US" dirty="0"/>
              <a:t>full presentation introduction</a:t>
            </a:r>
          </a:p>
        </p:txBody>
      </p:sp>
    </p:spTree>
    <p:extLst>
      <p:ext uri="{BB962C8B-B14F-4D97-AF65-F5344CB8AC3E}">
        <p14:creationId xmlns:p14="http://schemas.microsoft.com/office/powerpoint/2010/main" val="594995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eaLnBrk="1" fontAlgn="auto" hangingPunct="1">
              <a:spcBef>
                <a:spcPts val="0"/>
              </a:spcBef>
              <a:spcAft>
                <a:spcPts val="0"/>
              </a:spcAft>
            </a:pPr>
            <a:endParaRPr lang="en-US" sz="1350">
              <a:solidFill>
                <a:prstClr val="white"/>
              </a:solidFill>
            </a:endParaRPr>
          </a:p>
        </p:txBody>
      </p:sp>
      <p:sp>
        <p:nvSpPr>
          <p:cNvPr id="10" name="Title Placeholder 1"/>
          <p:cNvSpPr>
            <a:spLocks noGrp="1"/>
          </p:cNvSpPr>
          <p:nvPr>
            <p:ph type="title" hasCustomPrompt="1"/>
          </p:nvPr>
        </p:nvSpPr>
        <p:spPr>
          <a:xfrm>
            <a:off x="646504" y="543368"/>
            <a:ext cx="10877840" cy="632290"/>
          </a:xfrm>
          <a:prstGeom prst="rect">
            <a:avLst/>
          </a:prstGeom>
        </p:spPr>
        <p:txBody>
          <a:bodyPr vert="horz" lIns="0" tIns="0" rIns="0" bIns="0" rtlCol="0" anchor="t" anchorCtr="0">
            <a:normAutofit/>
          </a:bodyPr>
          <a:lstStyle>
            <a:lvl1pPr>
              <a:defRPr sz="36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Diocese-of-Truro_Logo_RGB-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00" y="5516407"/>
            <a:ext cx="1468914" cy="1025907"/>
          </a:xfrm>
          <a:prstGeom prst="rect">
            <a:avLst/>
          </a:prstGeom>
        </p:spPr>
      </p:pic>
    </p:spTree>
    <p:extLst>
      <p:ext uri="{BB962C8B-B14F-4D97-AF65-F5344CB8AC3E}">
        <p14:creationId xmlns:p14="http://schemas.microsoft.com/office/powerpoint/2010/main" val="3242484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E08901-A9AB-441C-A609-BCDFBF5F9083}"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276829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E08901-A9AB-441C-A609-BCDFBF5F9083}"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367617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E08901-A9AB-441C-A609-BCDFBF5F9083}"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367769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E08901-A9AB-441C-A609-BCDFBF5F9083}" type="datetimeFigureOut">
              <a:rPr lang="en-GB" smtClean="0"/>
              <a:t>04/07/2024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222114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0E08901-A9AB-441C-A609-BCDFBF5F9083}" type="datetimeFigureOut">
              <a:rPr lang="en-GB" smtClean="0"/>
              <a:t>04/07/2024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1437440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08901-A9AB-441C-A609-BCDFBF5F9083}" type="datetimeFigureOut">
              <a:rPr lang="en-GB" smtClean="0"/>
              <a:t>04/07/2024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140343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E08901-A9AB-441C-A609-BCDFBF5F9083}"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151635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E08901-A9AB-441C-A609-BCDFBF5F9083}"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FFBF9A-86AE-45A6-AC2C-8F131736ABF1}" type="slidenum">
              <a:rPr lang="en-GB" smtClean="0"/>
              <a:t>‹#›</a:t>
            </a:fld>
            <a:endParaRPr lang="en-GB"/>
          </a:p>
        </p:txBody>
      </p:sp>
    </p:spTree>
    <p:extLst>
      <p:ext uri="{BB962C8B-B14F-4D97-AF65-F5344CB8AC3E}">
        <p14:creationId xmlns:p14="http://schemas.microsoft.com/office/powerpoint/2010/main" val="152763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08901-A9AB-441C-A609-BCDFBF5F9083}" type="datetimeFigureOut">
              <a:rPr lang="en-GB" smtClean="0"/>
              <a:t>04/07/2024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FBF9A-86AE-45A6-AC2C-8F131736ABF1}" type="slidenum">
              <a:rPr lang="en-GB" smtClean="0"/>
              <a:t>‹#›</a:t>
            </a:fld>
            <a:endParaRPr lang="en-GB"/>
          </a:p>
        </p:txBody>
      </p:sp>
    </p:spTree>
    <p:extLst>
      <p:ext uri="{BB962C8B-B14F-4D97-AF65-F5344CB8AC3E}">
        <p14:creationId xmlns:p14="http://schemas.microsoft.com/office/powerpoint/2010/main" val="385288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youtu.be/MbFF67ntBfI"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6000" b="1" dirty="0">
                <a:latin typeface="Trebuchet MS" panose="020B0603020202020204" pitchFamily="34" charset="0"/>
              </a:rPr>
              <a:t>What is an Eco-School?</a:t>
            </a:r>
          </a:p>
        </p:txBody>
      </p:sp>
      <p:pic>
        <p:nvPicPr>
          <p:cNvPr id="2" name="Picture 1"/>
          <p:cNvPicPr>
            <a:picLocks noChangeAspect="1"/>
          </p:cNvPicPr>
          <p:nvPr/>
        </p:nvPicPr>
        <p:blipFill>
          <a:blip r:embed="rId2"/>
          <a:stretch>
            <a:fillRect/>
          </a:stretch>
        </p:blipFill>
        <p:spPr>
          <a:xfrm>
            <a:off x="10266143" y="5176212"/>
            <a:ext cx="1761660" cy="1534285"/>
          </a:xfrm>
          <a:prstGeom prst="rect">
            <a:avLst/>
          </a:prstGeom>
        </p:spPr>
      </p:pic>
      <p:sp>
        <p:nvSpPr>
          <p:cNvPr id="8" name="Text Placeholder 7">
            <a:extLst>
              <a:ext uri="{FF2B5EF4-FFF2-40B4-BE49-F238E27FC236}">
                <a16:creationId xmlns:a16="http://schemas.microsoft.com/office/drawing/2014/main" id="{33D44B54-9491-CD75-CA85-53A8E7AD4426}"/>
              </a:ext>
            </a:extLst>
          </p:cNvPr>
          <p:cNvSpPr>
            <a:spLocks noGrp="1"/>
          </p:cNvSpPr>
          <p:nvPr>
            <p:ph type="body" sz="quarter" idx="12"/>
          </p:nvPr>
        </p:nvSpPr>
        <p:spPr>
          <a:xfrm>
            <a:off x="508328" y="5242769"/>
            <a:ext cx="4525489" cy="1401173"/>
          </a:xfrm>
        </p:spPr>
        <p:txBody>
          <a:bodyPr/>
          <a:lstStyle/>
          <a:p>
            <a:r>
              <a:rPr lang="en-US" dirty="0"/>
              <a:t>A resource for collective worship explaining the Eco-Schools scheme to children.</a:t>
            </a:r>
          </a:p>
        </p:txBody>
      </p:sp>
    </p:spTree>
    <p:extLst>
      <p:ext uri="{BB962C8B-B14F-4D97-AF65-F5344CB8AC3E}">
        <p14:creationId xmlns:p14="http://schemas.microsoft.com/office/powerpoint/2010/main" val="113376450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Quick Quiz</a:t>
            </a:r>
          </a:p>
        </p:txBody>
      </p:sp>
      <p:sp>
        <p:nvSpPr>
          <p:cNvPr id="3" name="TextBox 2"/>
          <p:cNvSpPr txBox="1"/>
          <p:nvPr/>
        </p:nvSpPr>
        <p:spPr>
          <a:xfrm>
            <a:off x="243840" y="1552389"/>
            <a:ext cx="11785600" cy="461665"/>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Can you answer these questions about the very first bible story?</a:t>
            </a:r>
          </a:p>
        </p:txBody>
      </p:sp>
      <p:sp>
        <p:nvSpPr>
          <p:cNvPr id="4" name="TextBox 3"/>
          <p:cNvSpPr txBox="1"/>
          <p:nvPr/>
        </p:nvSpPr>
        <p:spPr>
          <a:xfrm>
            <a:off x="1286438" y="2208985"/>
            <a:ext cx="7672835" cy="2677656"/>
          </a:xfrm>
          <a:prstGeom prst="rect">
            <a:avLst/>
          </a:prstGeom>
          <a:noFill/>
        </p:spPr>
        <p:txBody>
          <a:bodyPr wrap="square" rtlCol="0">
            <a:spAutoFit/>
          </a:bodyPr>
          <a:lstStyle/>
          <a:p>
            <a:r>
              <a:rPr lang="en-GB" sz="2400" dirty="0">
                <a:solidFill>
                  <a:schemeClr val="bg1">
                    <a:lumMod val="50000"/>
                  </a:schemeClr>
                </a:solidFill>
                <a:latin typeface="Trebuchet MS" panose="020B0603020202020204" pitchFamily="34" charset="0"/>
              </a:rPr>
              <a:t>What is the name of the first book in the bible?</a:t>
            </a:r>
          </a:p>
          <a:p>
            <a:endParaRPr lang="en-GB" sz="2400" dirty="0">
              <a:solidFill>
                <a:schemeClr val="bg1">
                  <a:lumMod val="50000"/>
                </a:schemeClr>
              </a:solidFill>
              <a:latin typeface="Trebuchet MS" panose="020B0603020202020204" pitchFamily="34" charset="0"/>
            </a:endParaRPr>
          </a:p>
          <a:p>
            <a:endParaRPr lang="en-GB" sz="2400" dirty="0">
              <a:solidFill>
                <a:schemeClr val="bg1">
                  <a:lumMod val="50000"/>
                </a:schemeClr>
              </a:solidFill>
              <a:latin typeface="Trebuchet MS" panose="020B0603020202020204" pitchFamily="34" charset="0"/>
            </a:endParaRPr>
          </a:p>
          <a:p>
            <a:r>
              <a:rPr lang="en-GB" sz="2400" dirty="0">
                <a:solidFill>
                  <a:schemeClr val="bg1">
                    <a:lumMod val="50000"/>
                  </a:schemeClr>
                </a:solidFill>
                <a:latin typeface="Trebuchet MS" panose="020B0603020202020204" pitchFamily="34" charset="0"/>
              </a:rPr>
              <a:t>What did God create first?</a:t>
            </a:r>
          </a:p>
          <a:p>
            <a:endParaRPr lang="en-GB" sz="2400" dirty="0">
              <a:solidFill>
                <a:schemeClr val="bg1">
                  <a:lumMod val="50000"/>
                </a:schemeClr>
              </a:solidFill>
              <a:latin typeface="Trebuchet MS" panose="020B0603020202020204" pitchFamily="34" charset="0"/>
            </a:endParaRPr>
          </a:p>
          <a:p>
            <a:endParaRPr lang="en-GB" sz="2400" dirty="0">
              <a:solidFill>
                <a:schemeClr val="bg1">
                  <a:lumMod val="50000"/>
                </a:schemeClr>
              </a:solidFill>
              <a:latin typeface="Trebuchet MS" panose="020B0603020202020204" pitchFamily="34" charset="0"/>
            </a:endParaRPr>
          </a:p>
          <a:p>
            <a:r>
              <a:rPr lang="en-GB" sz="2400" dirty="0">
                <a:solidFill>
                  <a:schemeClr val="bg1">
                    <a:lumMod val="50000"/>
                  </a:schemeClr>
                </a:solidFill>
                <a:latin typeface="Trebuchet MS" panose="020B0603020202020204" pitchFamily="34" charset="0"/>
              </a:rPr>
              <a:t>On which day did God create people?</a:t>
            </a:r>
          </a:p>
        </p:txBody>
      </p:sp>
      <p:pic>
        <p:nvPicPr>
          <p:cNvPr id="6" name="Picture 5"/>
          <p:cNvPicPr>
            <a:picLocks noChangeAspect="1"/>
          </p:cNvPicPr>
          <p:nvPr/>
        </p:nvPicPr>
        <p:blipFill>
          <a:blip r:embed="rId4"/>
          <a:stretch>
            <a:fillRect/>
          </a:stretch>
        </p:blipFill>
        <p:spPr>
          <a:xfrm>
            <a:off x="10263743" y="5376785"/>
            <a:ext cx="1655207" cy="1316850"/>
          </a:xfrm>
          <a:prstGeom prst="rect">
            <a:avLst/>
          </a:prstGeom>
        </p:spPr>
      </p:pic>
      <p:sp>
        <p:nvSpPr>
          <p:cNvPr id="5" name="TextBox 4"/>
          <p:cNvSpPr txBox="1"/>
          <p:nvPr/>
        </p:nvSpPr>
        <p:spPr>
          <a:xfrm>
            <a:off x="1286438" y="2716817"/>
            <a:ext cx="3537528" cy="461665"/>
          </a:xfrm>
          <a:prstGeom prst="rect">
            <a:avLst/>
          </a:prstGeom>
          <a:noFill/>
        </p:spPr>
        <p:txBody>
          <a:bodyPr wrap="square" rtlCol="0">
            <a:spAutoFit/>
          </a:bodyPr>
          <a:lstStyle/>
          <a:p>
            <a:r>
              <a:rPr lang="en-GB" sz="2400" dirty="0">
                <a:latin typeface="Trebuchet MS" panose="020B0603020202020204" pitchFamily="34" charset="0"/>
              </a:rPr>
              <a:t>Genesis</a:t>
            </a:r>
          </a:p>
        </p:txBody>
      </p:sp>
      <p:sp>
        <p:nvSpPr>
          <p:cNvPr id="9" name="TextBox 8"/>
          <p:cNvSpPr txBox="1"/>
          <p:nvPr/>
        </p:nvSpPr>
        <p:spPr>
          <a:xfrm>
            <a:off x="1366982" y="3881245"/>
            <a:ext cx="2514875" cy="461665"/>
          </a:xfrm>
          <a:prstGeom prst="rect">
            <a:avLst/>
          </a:prstGeom>
          <a:noFill/>
        </p:spPr>
        <p:txBody>
          <a:bodyPr wrap="square" rtlCol="0">
            <a:spAutoFit/>
          </a:bodyPr>
          <a:lstStyle/>
          <a:p>
            <a:r>
              <a:rPr lang="en-GB" sz="2400" dirty="0">
                <a:latin typeface="Trebuchet MS" panose="020B0603020202020204" pitchFamily="34" charset="0"/>
              </a:rPr>
              <a:t>Light</a:t>
            </a:r>
          </a:p>
        </p:txBody>
      </p:sp>
      <p:sp>
        <p:nvSpPr>
          <p:cNvPr id="10" name="TextBox 9"/>
          <p:cNvSpPr txBox="1"/>
          <p:nvPr/>
        </p:nvSpPr>
        <p:spPr>
          <a:xfrm>
            <a:off x="1366982" y="4943266"/>
            <a:ext cx="3112654" cy="461665"/>
          </a:xfrm>
          <a:prstGeom prst="rect">
            <a:avLst/>
          </a:prstGeom>
          <a:noFill/>
        </p:spPr>
        <p:txBody>
          <a:bodyPr wrap="square" rtlCol="0">
            <a:spAutoFit/>
          </a:bodyPr>
          <a:lstStyle/>
          <a:p>
            <a:r>
              <a:rPr lang="en-GB" sz="2400" dirty="0">
                <a:latin typeface="Trebuchet MS" panose="020B0603020202020204" pitchFamily="34" charset="0"/>
              </a:rPr>
              <a:t>The sixth day</a:t>
            </a:r>
          </a:p>
        </p:txBody>
      </p:sp>
    </p:spTree>
    <p:extLst>
      <p:ext uri="{BB962C8B-B14F-4D97-AF65-F5344CB8AC3E}">
        <p14:creationId xmlns:p14="http://schemas.microsoft.com/office/powerpoint/2010/main" val="18663827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Why did God create people?</a:t>
            </a:r>
          </a:p>
        </p:txBody>
      </p:sp>
      <p:sp>
        <p:nvSpPr>
          <p:cNvPr id="3" name="TextBox 2"/>
          <p:cNvSpPr txBox="1"/>
          <p:nvPr/>
        </p:nvSpPr>
        <p:spPr>
          <a:xfrm>
            <a:off x="243840" y="1552389"/>
            <a:ext cx="11785600" cy="830997"/>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In this story, God tells us one of the reasons why He made people, this is how one translation of the bible puts it.</a:t>
            </a:r>
          </a:p>
        </p:txBody>
      </p:sp>
      <p:sp>
        <p:nvSpPr>
          <p:cNvPr id="4" name="TextBox 3"/>
          <p:cNvSpPr txBox="1"/>
          <p:nvPr/>
        </p:nvSpPr>
        <p:spPr>
          <a:xfrm>
            <a:off x="2607238" y="2508364"/>
            <a:ext cx="6795380" cy="4154984"/>
          </a:xfrm>
          <a:prstGeom prst="rect">
            <a:avLst/>
          </a:prstGeom>
          <a:noFill/>
        </p:spPr>
        <p:txBody>
          <a:bodyPr wrap="square" rtlCol="0">
            <a:spAutoFit/>
          </a:bodyPr>
          <a:lstStyle/>
          <a:p>
            <a:r>
              <a:rPr lang="en-GB" sz="2400" dirty="0">
                <a:solidFill>
                  <a:schemeClr val="bg1">
                    <a:lumMod val="50000"/>
                  </a:schemeClr>
                </a:solidFill>
                <a:latin typeface="Trebuchet MS" panose="020B0603020202020204" pitchFamily="34" charset="0"/>
              </a:rPr>
              <a:t>God spoke: “Let us make human beings in our image, make them</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reflecting our nature</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So they can </a:t>
            </a:r>
            <a:r>
              <a:rPr lang="en-GB" sz="2400" b="1" dirty="0">
                <a:solidFill>
                  <a:srgbClr val="A43F86"/>
                </a:solidFill>
                <a:latin typeface="Trebuchet MS" panose="020B0603020202020204" pitchFamily="34" charset="0"/>
              </a:rPr>
              <a:t>be responsible </a:t>
            </a:r>
            <a:r>
              <a:rPr lang="en-GB" sz="2400" dirty="0">
                <a:solidFill>
                  <a:schemeClr val="bg1">
                    <a:lumMod val="50000"/>
                  </a:schemeClr>
                </a:solidFill>
                <a:latin typeface="Trebuchet MS" panose="020B0603020202020204" pitchFamily="34" charset="0"/>
              </a:rPr>
              <a:t>for the fish in the sea,</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the birds in the air, the cattle,</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And, yes, Earth itself,</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and every animal that moves on the face of Earth.”</a:t>
            </a:r>
          </a:p>
          <a:p>
            <a:endParaRPr lang="en-GB" sz="2400" dirty="0">
              <a:solidFill>
                <a:schemeClr val="bg1">
                  <a:lumMod val="50000"/>
                </a:schemeClr>
              </a:solidFill>
              <a:latin typeface="Trebuchet MS" panose="020B0603020202020204" pitchFamily="34" charset="0"/>
            </a:endParaRPr>
          </a:p>
          <a:p>
            <a:r>
              <a:rPr lang="en-GB" dirty="0">
                <a:solidFill>
                  <a:schemeClr val="bg1">
                    <a:lumMod val="50000"/>
                  </a:schemeClr>
                </a:solidFill>
                <a:latin typeface="Trebuchet MS" panose="020B0603020202020204" pitchFamily="34" charset="0"/>
              </a:rPr>
              <a:t>Genesis 1: 26-7</a:t>
            </a:r>
          </a:p>
        </p:txBody>
      </p:sp>
      <p:pic>
        <p:nvPicPr>
          <p:cNvPr id="6" name="Picture 5"/>
          <p:cNvPicPr>
            <a:picLocks noChangeAspect="1"/>
          </p:cNvPicPr>
          <p:nvPr/>
        </p:nvPicPr>
        <p:blipFill>
          <a:blip r:embed="rId4"/>
          <a:stretch>
            <a:fillRect/>
          </a:stretch>
        </p:blipFill>
        <p:spPr>
          <a:xfrm>
            <a:off x="10263743" y="5376785"/>
            <a:ext cx="1655207" cy="1316850"/>
          </a:xfrm>
          <a:prstGeom prst="rect">
            <a:avLst/>
          </a:prstGeom>
        </p:spPr>
      </p:pic>
    </p:spTree>
    <p:extLst>
      <p:ext uri="{BB962C8B-B14F-4D97-AF65-F5344CB8AC3E}">
        <p14:creationId xmlns:p14="http://schemas.microsoft.com/office/powerpoint/2010/main" val="58676675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Why did God create people?</a:t>
            </a:r>
          </a:p>
        </p:txBody>
      </p:sp>
      <p:sp>
        <p:nvSpPr>
          <p:cNvPr id="4" name="TextBox 3"/>
          <p:cNvSpPr txBox="1"/>
          <p:nvPr/>
        </p:nvSpPr>
        <p:spPr>
          <a:xfrm>
            <a:off x="1175600" y="1221801"/>
            <a:ext cx="9695600" cy="2954655"/>
          </a:xfrm>
          <a:prstGeom prst="rect">
            <a:avLst/>
          </a:prstGeom>
          <a:noFill/>
        </p:spPr>
        <p:txBody>
          <a:bodyPr wrap="square" rtlCol="0">
            <a:spAutoFit/>
          </a:bodyPr>
          <a:lstStyle/>
          <a:p>
            <a:r>
              <a:rPr lang="en-GB" sz="2400" dirty="0">
                <a:solidFill>
                  <a:schemeClr val="bg1">
                    <a:lumMod val="50000"/>
                  </a:schemeClr>
                </a:solidFill>
                <a:latin typeface="Trebuchet MS" panose="020B0603020202020204" pitchFamily="34" charset="0"/>
              </a:rPr>
              <a:t>God spoke: “Let us make human beings in our image, make them</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reflecting our nature</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So they can </a:t>
            </a:r>
            <a:r>
              <a:rPr lang="en-GB" sz="2400" b="1" dirty="0">
                <a:solidFill>
                  <a:srgbClr val="A43F86"/>
                </a:solidFill>
                <a:latin typeface="Trebuchet MS" panose="020B0603020202020204" pitchFamily="34" charset="0"/>
              </a:rPr>
              <a:t>be responsible </a:t>
            </a:r>
            <a:r>
              <a:rPr lang="en-GB" sz="2400" dirty="0">
                <a:solidFill>
                  <a:schemeClr val="bg1">
                    <a:lumMod val="50000"/>
                  </a:schemeClr>
                </a:solidFill>
                <a:latin typeface="Trebuchet MS" panose="020B0603020202020204" pitchFamily="34" charset="0"/>
              </a:rPr>
              <a:t>for the fish in the sea,</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the birds in the air, the cattle,</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And, yes, Earth itself,</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and every animal that moves on the face of Earth.”</a:t>
            </a:r>
          </a:p>
          <a:p>
            <a:endParaRPr lang="en-GB" sz="2400" dirty="0">
              <a:solidFill>
                <a:schemeClr val="bg1">
                  <a:lumMod val="50000"/>
                </a:schemeClr>
              </a:solidFill>
              <a:latin typeface="Trebuchet MS" panose="020B0603020202020204" pitchFamily="34" charset="0"/>
            </a:endParaRPr>
          </a:p>
          <a:p>
            <a:r>
              <a:rPr lang="en-GB" dirty="0">
                <a:solidFill>
                  <a:schemeClr val="bg1">
                    <a:lumMod val="50000"/>
                  </a:schemeClr>
                </a:solidFill>
                <a:latin typeface="Trebuchet MS" panose="020B0603020202020204" pitchFamily="34" charset="0"/>
              </a:rPr>
              <a:t>Genesis 1: 26-7</a:t>
            </a:r>
          </a:p>
        </p:txBody>
      </p:sp>
      <p:pic>
        <p:nvPicPr>
          <p:cNvPr id="6" name="Picture 5"/>
          <p:cNvPicPr>
            <a:picLocks noChangeAspect="1"/>
          </p:cNvPicPr>
          <p:nvPr/>
        </p:nvPicPr>
        <p:blipFill>
          <a:blip r:embed="rId4"/>
          <a:stretch>
            <a:fillRect/>
          </a:stretch>
        </p:blipFill>
        <p:spPr>
          <a:xfrm>
            <a:off x="10263743" y="5376785"/>
            <a:ext cx="1655207" cy="1316850"/>
          </a:xfrm>
          <a:prstGeom prst="rect">
            <a:avLst/>
          </a:prstGeom>
        </p:spPr>
      </p:pic>
      <p:sp>
        <p:nvSpPr>
          <p:cNvPr id="5" name="TextBox 4"/>
          <p:cNvSpPr txBox="1"/>
          <p:nvPr/>
        </p:nvSpPr>
        <p:spPr>
          <a:xfrm>
            <a:off x="1265382" y="4544291"/>
            <a:ext cx="9107054" cy="461665"/>
          </a:xfrm>
          <a:prstGeom prst="rect">
            <a:avLst/>
          </a:prstGeom>
          <a:noFill/>
        </p:spPr>
        <p:txBody>
          <a:bodyPr wrap="square" rtlCol="0">
            <a:spAutoFit/>
          </a:bodyPr>
          <a:lstStyle/>
          <a:p>
            <a:pPr algn="ctr"/>
            <a:r>
              <a:rPr lang="en-GB" sz="2400" dirty="0">
                <a:solidFill>
                  <a:srgbClr val="A43F86"/>
                </a:solidFill>
                <a:latin typeface="Trebuchet MS" panose="020B0603020202020204" pitchFamily="34" charset="0"/>
              </a:rPr>
              <a:t>What do you think the word </a:t>
            </a:r>
            <a:r>
              <a:rPr lang="en-GB" sz="2400" b="1" dirty="0">
                <a:solidFill>
                  <a:srgbClr val="A43F86"/>
                </a:solidFill>
                <a:latin typeface="Trebuchet MS" panose="020B0603020202020204" pitchFamily="34" charset="0"/>
              </a:rPr>
              <a:t>responsible </a:t>
            </a:r>
            <a:r>
              <a:rPr lang="en-GB" sz="2400" dirty="0">
                <a:solidFill>
                  <a:srgbClr val="A43F86"/>
                </a:solidFill>
                <a:latin typeface="Trebuchet MS" panose="020B0603020202020204" pitchFamily="34" charset="0"/>
              </a:rPr>
              <a:t>means?</a:t>
            </a:r>
            <a:endParaRPr lang="en-GB" dirty="0"/>
          </a:p>
        </p:txBody>
      </p:sp>
      <p:sp>
        <p:nvSpPr>
          <p:cNvPr id="8" name="TextBox 7"/>
          <p:cNvSpPr txBox="1"/>
          <p:nvPr/>
        </p:nvSpPr>
        <p:spPr>
          <a:xfrm>
            <a:off x="1175600" y="5182264"/>
            <a:ext cx="9107054" cy="461665"/>
          </a:xfrm>
          <a:prstGeom prst="rect">
            <a:avLst/>
          </a:prstGeom>
          <a:noFill/>
        </p:spPr>
        <p:txBody>
          <a:bodyPr wrap="square" rtlCol="0">
            <a:spAutoFit/>
          </a:bodyPr>
          <a:lstStyle/>
          <a:p>
            <a:pPr algn="ctr"/>
            <a:r>
              <a:rPr lang="en-GB" sz="2400" dirty="0">
                <a:solidFill>
                  <a:srgbClr val="A43F86"/>
                </a:solidFill>
                <a:latin typeface="Trebuchet MS" panose="020B0603020202020204" pitchFamily="34" charset="0"/>
              </a:rPr>
              <a:t>What do you think God meant ?</a:t>
            </a:r>
            <a:endParaRPr lang="en-GB" dirty="0"/>
          </a:p>
        </p:txBody>
      </p:sp>
    </p:spTree>
    <p:extLst>
      <p:ext uri="{BB962C8B-B14F-4D97-AF65-F5344CB8AC3E}">
        <p14:creationId xmlns:p14="http://schemas.microsoft.com/office/powerpoint/2010/main" val="14403925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Have people done a good job?</a:t>
            </a:r>
          </a:p>
        </p:txBody>
      </p:sp>
      <p:sp>
        <p:nvSpPr>
          <p:cNvPr id="4" name="TextBox 3"/>
          <p:cNvSpPr txBox="1"/>
          <p:nvPr/>
        </p:nvSpPr>
        <p:spPr>
          <a:xfrm>
            <a:off x="1175600" y="1221801"/>
            <a:ext cx="9695600" cy="830997"/>
          </a:xfrm>
          <a:prstGeom prst="rect">
            <a:avLst/>
          </a:prstGeom>
          <a:noFill/>
        </p:spPr>
        <p:txBody>
          <a:bodyPr wrap="square" rtlCol="0">
            <a:spAutoFit/>
          </a:bodyPr>
          <a:lstStyle/>
          <a:p>
            <a:r>
              <a:rPr lang="en-GB" sz="2400" dirty="0">
                <a:solidFill>
                  <a:schemeClr val="bg1">
                    <a:lumMod val="50000"/>
                  </a:schemeClr>
                </a:solidFill>
                <a:latin typeface="Trebuchet MS" panose="020B0603020202020204" pitchFamily="34" charset="0"/>
              </a:rPr>
              <a:t>Hold up your fingers to show how many marks out of ten you would give the human race for looking after the planet.</a:t>
            </a:r>
            <a:endParaRPr lang="en-GB" dirty="0">
              <a:solidFill>
                <a:schemeClr val="bg1">
                  <a:lumMod val="50000"/>
                </a:schemeClr>
              </a:solidFill>
              <a:latin typeface="Trebuchet MS" panose="020B0603020202020204" pitchFamily="34" charset="0"/>
            </a:endParaRPr>
          </a:p>
        </p:txBody>
      </p:sp>
      <p:pic>
        <p:nvPicPr>
          <p:cNvPr id="6" name="Picture 5"/>
          <p:cNvPicPr>
            <a:picLocks noChangeAspect="1"/>
          </p:cNvPicPr>
          <p:nvPr/>
        </p:nvPicPr>
        <p:blipFill>
          <a:blip r:embed="rId4"/>
          <a:stretch>
            <a:fillRect/>
          </a:stretch>
        </p:blipFill>
        <p:spPr>
          <a:xfrm>
            <a:off x="10263743" y="5376785"/>
            <a:ext cx="1655207" cy="1316850"/>
          </a:xfrm>
          <a:prstGeom prst="rect">
            <a:avLst/>
          </a:prstGeom>
        </p:spPr>
      </p:pic>
      <p:sp>
        <p:nvSpPr>
          <p:cNvPr id="8" name="TextBox 7"/>
          <p:cNvSpPr txBox="1"/>
          <p:nvPr/>
        </p:nvSpPr>
        <p:spPr>
          <a:xfrm>
            <a:off x="1175600" y="3123871"/>
            <a:ext cx="4085054" cy="461665"/>
          </a:xfrm>
          <a:prstGeom prst="rect">
            <a:avLst/>
          </a:prstGeom>
          <a:noFill/>
        </p:spPr>
        <p:txBody>
          <a:bodyPr wrap="square" rtlCol="0">
            <a:spAutoFit/>
          </a:bodyPr>
          <a:lstStyle/>
          <a:p>
            <a:pPr algn="ctr"/>
            <a:r>
              <a:rPr lang="en-GB" sz="2400" dirty="0">
                <a:solidFill>
                  <a:srgbClr val="A43F86"/>
                </a:solidFill>
                <a:latin typeface="Trebuchet MS" panose="020B0603020202020204" pitchFamily="34" charset="0"/>
              </a:rPr>
              <a:t>What can we do to help?</a:t>
            </a:r>
            <a:endParaRPr lang="en-GB" dirty="0"/>
          </a:p>
        </p:txBody>
      </p:sp>
      <p:pic>
        <p:nvPicPr>
          <p:cNvPr id="3" name="Picture 2"/>
          <p:cNvPicPr>
            <a:picLocks noChangeAspect="1"/>
          </p:cNvPicPr>
          <p:nvPr/>
        </p:nvPicPr>
        <p:blipFill>
          <a:blip r:embed="rId5"/>
          <a:stretch>
            <a:fillRect/>
          </a:stretch>
        </p:blipFill>
        <p:spPr>
          <a:xfrm>
            <a:off x="6023400" y="2320075"/>
            <a:ext cx="4025763" cy="4025763"/>
          </a:xfrm>
          <a:prstGeom prst="rect">
            <a:avLst/>
          </a:prstGeom>
        </p:spPr>
      </p:pic>
    </p:spTree>
    <p:extLst>
      <p:ext uri="{BB962C8B-B14F-4D97-AF65-F5344CB8AC3E}">
        <p14:creationId xmlns:p14="http://schemas.microsoft.com/office/powerpoint/2010/main" val="20206472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Introducing Eco-Schools</a:t>
            </a:r>
          </a:p>
        </p:txBody>
      </p:sp>
      <p:sp>
        <p:nvSpPr>
          <p:cNvPr id="4" name="TextBox 3"/>
          <p:cNvSpPr txBox="1"/>
          <p:nvPr/>
        </p:nvSpPr>
        <p:spPr>
          <a:xfrm>
            <a:off x="1175600" y="1221801"/>
            <a:ext cx="9695600" cy="2308324"/>
          </a:xfrm>
          <a:prstGeom prst="rect">
            <a:avLst/>
          </a:prstGeom>
          <a:noFill/>
        </p:spPr>
        <p:txBody>
          <a:bodyPr wrap="square" rtlCol="0">
            <a:spAutoFit/>
          </a:bodyPr>
          <a:lstStyle/>
          <a:p>
            <a:r>
              <a:rPr lang="en-GB" sz="2400" dirty="0">
                <a:solidFill>
                  <a:schemeClr val="bg1">
                    <a:lumMod val="50000"/>
                  </a:schemeClr>
                </a:solidFill>
                <a:latin typeface="Trebuchet MS" panose="020B0603020202020204" pitchFamily="34" charset="0"/>
              </a:rPr>
              <a:t>Eco-Schools is a scheme that helps young people to help the environment, starting in our very own school!</a:t>
            </a:r>
          </a:p>
          <a:p>
            <a:endParaRPr lang="en-GB" sz="2400" dirty="0">
              <a:solidFill>
                <a:schemeClr val="bg1">
                  <a:lumMod val="50000"/>
                </a:schemeClr>
              </a:solidFill>
              <a:latin typeface="Trebuchet MS" panose="020B0603020202020204" pitchFamily="34" charset="0"/>
            </a:endParaRPr>
          </a:p>
          <a:p>
            <a:r>
              <a:rPr lang="en-GB" sz="2400" dirty="0">
                <a:solidFill>
                  <a:schemeClr val="bg1">
                    <a:lumMod val="50000"/>
                  </a:schemeClr>
                </a:solidFill>
                <a:latin typeface="Trebuchet MS" panose="020B0603020202020204" pitchFamily="34" charset="0"/>
              </a:rPr>
              <a:t>Working together as a team, led by our very own Eco-Committee, we are going to try this year to improve the impact we have on the planet. By doing this, we can earn a </a:t>
            </a:r>
            <a:r>
              <a:rPr lang="en-GB" sz="2400" b="1" dirty="0">
                <a:solidFill>
                  <a:srgbClr val="00B050"/>
                </a:solidFill>
                <a:latin typeface="Trebuchet MS" panose="020B0603020202020204" pitchFamily="34" charset="0"/>
              </a:rPr>
              <a:t>Green Flag Award</a:t>
            </a:r>
            <a:r>
              <a:rPr lang="en-GB" sz="2400" dirty="0">
                <a:solidFill>
                  <a:schemeClr val="bg1">
                    <a:lumMod val="50000"/>
                  </a:schemeClr>
                </a:solidFill>
                <a:latin typeface="Trebuchet MS" panose="020B0603020202020204" pitchFamily="34" charset="0"/>
              </a:rPr>
              <a:t>.</a:t>
            </a:r>
            <a:endParaRPr lang="en-GB" dirty="0">
              <a:solidFill>
                <a:schemeClr val="bg1">
                  <a:lumMod val="50000"/>
                </a:schemeClr>
              </a:solidFill>
              <a:latin typeface="Trebuchet MS" panose="020B0603020202020204" pitchFamily="34" charset="0"/>
            </a:endParaRPr>
          </a:p>
        </p:txBody>
      </p:sp>
      <p:pic>
        <p:nvPicPr>
          <p:cNvPr id="6" name="Picture 5"/>
          <p:cNvPicPr>
            <a:picLocks noChangeAspect="1"/>
          </p:cNvPicPr>
          <p:nvPr/>
        </p:nvPicPr>
        <p:blipFill>
          <a:blip r:embed="rId3"/>
          <a:stretch>
            <a:fillRect/>
          </a:stretch>
        </p:blipFill>
        <p:spPr>
          <a:xfrm>
            <a:off x="10263743" y="5376785"/>
            <a:ext cx="1655207" cy="1316850"/>
          </a:xfrm>
          <a:prstGeom prst="rect">
            <a:avLst/>
          </a:prstGeom>
        </p:spPr>
      </p:pic>
      <p:pic>
        <p:nvPicPr>
          <p:cNvPr id="5" name="Picture 4"/>
          <p:cNvPicPr>
            <a:picLocks noChangeAspect="1"/>
          </p:cNvPicPr>
          <p:nvPr/>
        </p:nvPicPr>
        <p:blipFill>
          <a:blip r:embed="rId4"/>
          <a:stretch>
            <a:fillRect/>
          </a:stretch>
        </p:blipFill>
        <p:spPr>
          <a:xfrm>
            <a:off x="2499625" y="3673683"/>
            <a:ext cx="7047549" cy="2800949"/>
          </a:xfrm>
          <a:prstGeom prst="rect">
            <a:avLst/>
          </a:prstGeom>
        </p:spPr>
      </p:pic>
    </p:spTree>
    <p:extLst>
      <p:ext uri="{BB962C8B-B14F-4D97-AF65-F5344CB8AC3E}">
        <p14:creationId xmlns:p14="http://schemas.microsoft.com/office/powerpoint/2010/main" val="46280423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What is an Eco-Committee?</a:t>
            </a:r>
          </a:p>
        </p:txBody>
      </p:sp>
      <p:sp>
        <p:nvSpPr>
          <p:cNvPr id="4" name="TextBox 3"/>
          <p:cNvSpPr txBox="1"/>
          <p:nvPr/>
        </p:nvSpPr>
        <p:spPr>
          <a:xfrm>
            <a:off x="1175600" y="1221801"/>
            <a:ext cx="9695600" cy="2308324"/>
          </a:xfrm>
          <a:prstGeom prst="rect">
            <a:avLst/>
          </a:prstGeom>
          <a:noFill/>
        </p:spPr>
        <p:txBody>
          <a:bodyPr wrap="square" rtlCol="0">
            <a:spAutoFit/>
          </a:bodyPr>
          <a:lstStyle/>
          <a:p>
            <a:r>
              <a:rPr lang="en-GB" sz="2400" dirty="0">
                <a:solidFill>
                  <a:schemeClr val="bg1">
                    <a:lumMod val="50000"/>
                  </a:schemeClr>
                </a:solidFill>
                <a:latin typeface="Trebuchet MS" panose="020B0603020202020204" pitchFamily="34" charset="0"/>
              </a:rPr>
              <a:t>An Eco-Committee is a group of young people who want to make their school more sustainable. They have to be prepared to give up their time, share their ideas, listen to others and encourage their classmates and the school’s adults to make changes.</a:t>
            </a:r>
          </a:p>
          <a:p>
            <a:endParaRPr lang="en-GB" sz="2400" dirty="0">
              <a:solidFill>
                <a:schemeClr val="bg1">
                  <a:lumMod val="50000"/>
                </a:schemeClr>
              </a:solidFill>
              <a:latin typeface="Trebuchet MS" panose="020B0603020202020204" pitchFamily="34" charset="0"/>
            </a:endParaRPr>
          </a:p>
          <a:p>
            <a:r>
              <a:rPr lang="en-GB" sz="2400" dirty="0">
                <a:solidFill>
                  <a:srgbClr val="8B276D"/>
                </a:solidFill>
                <a:latin typeface="Trebuchet MS" panose="020B0603020202020204" pitchFamily="34" charset="0"/>
              </a:rPr>
              <a:t>What kind of person would make a good Eco-Committee member?</a:t>
            </a:r>
            <a:endParaRPr lang="en-GB" dirty="0">
              <a:solidFill>
                <a:srgbClr val="8B276D"/>
              </a:solidFill>
              <a:latin typeface="Trebuchet MS" panose="020B0603020202020204" pitchFamily="34" charset="0"/>
            </a:endParaRPr>
          </a:p>
        </p:txBody>
      </p:sp>
      <p:pic>
        <p:nvPicPr>
          <p:cNvPr id="6" name="Picture 5"/>
          <p:cNvPicPr>
            <a:picLocks noChangeAspect="1"/>
          </p:cNvPicPr>
          <p:nvPr/>
        </p:nvPicPr>
        <p:blipFill>
          <a:blip r:embed="rId4"/>
          <a:stretch>
            <a:fillRect/>
          </a:stretch>
        </p:blipFill>
        <p:spPr>
          <a:xfrm>
            <a:off x="10263743" y="5376785"/>
            <a:ext cx="1655207" cy="1316850"/>
          </a:xfrm>
          <a:prstGeom prst="rect">
            <a:avLst/>
          </a:prstGeom>
        </p:spPr>
      </p:pic>
      <p:pic>
        <p:nvPicPr>
          <p:cNvPr id="3" name="Picture 2"/>
          <p:cNvPicPr>
            <a:picLocks noChangeAspect="1"/>
          </p:cNvPicPr>
          <p:nvPr/>
        </p:nvPicPr>
        <p:blipFill>
          <a:blip r:embed="rId5"/>
          <a:stretch>
            <a:fillRect/>
          </a:stretch>
        </p:blipFill>
        <p:spPr>
          <a:xfrm>
            <a:off x="3075890" y="3847694"/>
            <a:ext cx="5726364" cy="2394098"/>
          </a:xfrm>
          <a:prstGeom prst="rect">
            <a:avLst/>
          </a:prstGeom>
        </p:spPr>
      </p:pic>
    </p:spTree>
    <p:extLst>
      <p:ext uri="{BB962C8B-B14F-4D97-AF65-F5344CB8AC3E}">
        <p14:creationId xmlns:p14="http://schemas.microsoft.com/office/powerpoint/2010/main" val="209697262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What is an Eco-Committee?</a:t>
            </a:r>
          </a:p>
        </p:txBody>
      </p:sp>
      <p:sp>
        <p:nvSpPr>
          <p:cNvPr id="4" name="TextBox 3"/>
          <p:cNvSpPr txBox="1"/>
          <p:nvPr/>
        </p:nvSpPr>
        <p:spPr>
          <a:xfrm>
            <a:off x="1395746" y="4619908"/>
            <a:ext cx="9695600" cy="1200329"/>
          </a:xfrm>
          <a:prstGeom prst="rect">
            <a:avLst/>
          </a:prstGeom>
          <a:noFill/>
        </p:spPr>
        <p:txBody>
          <a:bodyPr wrap="square" rtlCol="0">
            <a:spAutoFit/>
          </a:bodyPr>
          <a:lstStyle/>
          <a:p>
            <a:r>
              <a:rPr lang="en-GB" sz="2400" dirty="0">
                <a:solidFill>
                  <a:schemeClr val="bg1">
                    <a:lumMod val="50000"/>
                  </a:schemeClr>
                </a:solidFill>
                <a:latin typeface="Trebuchet MS" panose="020B0603020202020204" pitchFamily="34" charset="0"/>
              </a:rPr>
              <a:t>Do you think you would be a good Eco-Committee member?</a:t>
            </a:r>
          </a:p>
          <a:p>
            <a:endParaRPr lang="en-GB" sz="2400" dirty="0">
              <a:solidFill>
                <a:schemeClr val="bg1">
                  <a:lumMod val="50000"/>
                </a:schemeClr>
              </a:solidFill>
              <a:latin typeface="Trebuchet MS" panose="020B0603020202020204" pitchFamily="34" charset="0"/>
            </a:endParaRPr>
          </a:p>
          <a:p>
            <a:r>
              <a:rPr lang="en-GB" sz="2400" dirty="0">
                <a:solidFill>
                  <a:schemeClr val="bg1">
                    <a:lumMod val="50000"/>
                  </a:schemeClr>
                </a:solidFill>
                <a:latin typeface="Trebuchet MS" panose="020B0603020202020204" pitchFamily="34" charset="0"/>
              </a:rPr>
              <a:t>Here is what we are going to do………</a:t>
            </a:r>
            <a:endParaRPr lang="en-GB" dirty="0">
              <a:solidFill>
                <a:schemeClr val="bg1">
                  <a:lumMod val="50000"/>
                </a:schemeClr>
              </a:solidFill>
              <a:latin typeface="Trebuchet MS" panose="020B0603020202020204" pitchFamily="34" charset="0"/>
            </a:endParaRPr>
          </a:p>
        </p:txBody>
      </p:sp>
      <p:pic>
        <p:nvPicPr>
          <p:cNvPr id="6" name="Picture 5"/>
          <p:cNvPicPr>
            <a:picLocks noChangeAspect="1"/>
          </p:cNvPicPr>
          <p:nvPr/>
        </p:nvPicPr>
        <p:blipFill>
          <a:blip r:embed="rId4"/>
          <a:stretch>
            <a:fillRect/>
          </a:stretch>
        </p:blipFill>
        <p:spPr>
          <a:xfrm>
            <a:off x="10263743" y="5376785"/>
            <a:ext cx="1655207" cy="1316850"/>
          </a:xfrm>
          <a:prstGeom prst="rect">
            <a:avLst/>
          </a:prstGeom>
        </p:spPr>
      </p:pic>
      <p:pic>
        <p:nvPicPr>
          <p:cNvPr id="3" name="Picture 2">
            <a:hlinkClick r:id="rId5"/>
          </p:cNvPr>
          <p:cNvPicPr>
            <a:picLocks noChangeAspect="1"/>
          </p:cNvPicPr>
          <p:nvPr/>
        </p:nvPicPr>
        <p:blipFill>
          <a:blip r:embed="rId6"/>
          <a:stretch>
            <a:fillRect/>
          </a:stretch>
        </p:blipFill>
        <p:spPr>
          <a:xfrm>
            <a:off x="2881927" y="1700734"/>
            <a:ext cx="5726364" cy="2394098"/>
          </a:xfrm>
          <a:prstGeom prst="rect">
            <a:avLst/>
          </a:prstGeom>
        </p:spPr>
      </p:pic>
    </p:spTree>
    <p:extLst>
      <p:ext uri="{BB962C8B-B14F-4D97-AF65-F5344CB8AC3E}">
        <p14:creationId xmlns:p14="http://schemas.microsoft.com/office/powerpoint/2010/main" val="343629490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Let us pray…</a:t>
            </a:r>
          </a:p>
        </p:txBody>
      </p:sp>
      <p:pic>
        <p:nvPicPr>
          <p:cNvPr id="6" name="Picture 5"/>
          <p:cNvPicPr>
            <a:picLocks noChangeAspect="1"/>
          </p:cNvPicPr>
          <p:nvPr/>
        </p:nvPicPr>
        <p:blipFill>
          <a:blip r:embed="rId3"/>
          <a:stretch>
            <a:fillRect/>
          </a:stretch>
        </p:blipFill>
        <p:spPr>
          <a:xfrm>
            <a:off x="10263743" y="5376785"/>
            <a:ext cx="1655207" cy="1316850"/>
          </a:xfrm>
          <a:prstGeom prst="rect">
            <a:avLst/>
          </a:prstGeom>
        </p:spPr>
      </p:pic>
      <p:sp>
        <p:nvSpPr>
          <p:cNvPr id="5" name="TextBox 4"/>
          <p:cNvSpPr txBox="1"/>
          <p:nvPr/>
        </p:nvSpPr>
        <p:spPr>
          <a:xfrm>
            <a:off x="1638696" y="1591133"/>
            <a:ext cx="8460509" cy="3785652"/>
          </a:xfrm>
          <a:prstGeom prst="rect">
            <a:avLst/>
          </a:prstGeom>
          <a:noFill/>
        </p:spPr>
        <p:txBody>
          <a:bodyPr wrap="square" rtlCol="0">
            <a:spAutoFit/>
          </a:bodyPr>
          <a:lstStyle/>
          <a:p>
            <a:r>
              <a:rPr lang="en-GB" sz="2400" dirty="0">
                <a:solidFill>
                  <a:schemeClr val="bg1">
                    <a:lumMod val="50000"/>
                  </a:schemeClr>
                </a:solidFill>
                <a:latin typeface="Trebuchet MS" panose="020B0603020202020204" pitchFamily="34" charset="0"/>
              </a:rPr>
              <a:t>Father God,</a:t>
            </a:r>
          </a:p>
          <a:p>
            <a:r>
              <a:rPr lang="en-GB" sz="2400" dirty="0">
                <a:solidFill>
                  <a:schemeClr val="bg1">
                    <a:lumMod val="50000"/>
                  </a:schemeClr>
                </a:solidFill>
                <a:latin typeface="Trebuchet MS" panose="020B0603020202020204" pitchFamily="34" charset="0"/>
              </a:rPr>
              <a:t>Thank you for the amazing world that you have given to us, we are sorry for the part we have played in not caring for it as well as we should.</a:t>
            </a:r>
          </a:p>
          <a:p>
            <a:r>
              <a:rPr lang="en-GB" sz="2400" dirty="0">
                <a:solidFill>
                  <a:schemeClr val="bg1">
                    <a:lumMod val="50000"/>
                  </a:schemeClr>
                </a:solidFill>
                <a:latin typeface="Trebuchet MS" panose="020B0603020202020204" pitchFamily="34" charset="0"/>
              </a:rPr>
              <a:t>As we set out on this journey to obey your command to “be responsible”, help us to think carefully, work together and make good decisions. Help us to be good stewards of your beautiful Earth,</a:t>
            </a:r>
          </a:p>
          <a:p>
            <a:r>
              <a:rPr lang="en-GB" sz="2400" dirty="0">
                <a:solidFill>
                  <a:schemeClr val="bg1">
                    <a:lumMod val="50000"/>
                  </a:schemeClr>
                </a:solidFill>
                <a:latin typeface="Trebuchet MS" panose="020B0603020202020204" pitchFamily="34" charset="0"/>
              </a:rPr>
              <a:t>In Jesus’ name,</a:t>
            </a:r>
          </a:p>
          <a:p>
            <a:r>
              <a:rPr lang="en-GB" sz="2400" dirty="0">
                <a:solidFill>
                  <a:schemeClr val="bg1">
                    <a:lumMod val="50000"/>
                  </a:schemeClr>
                </a:solidFill>
                <a:latin typeface="Trebuchet MS" panose="020B0603020202020204" pitchFamily="34" charset="0"/>
              </a:rPr>
              <a:t>Amen.</a:t>
            </a:r>
          </a:p>
        </p:txBody>
      </p:sp>
    </p:spTree>
    <p:extLst>
      <p:ext uri="{BB962C8B-B14F-4D97-AF65-F5344CB8AC3E}">
        <p14:creationId xmlns:p14="http://schemas.microsoft.com/office/powerpoint/2010/main" val="212502576"/>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C6A09C20EA2541BDD7B1DFC2F10241" ma:contentTypeVersion="9" ma:contentTypeDescription="Create a new document." ma:contentTypeScope="" ma:versionID="27a5c25cc9c79341934a61aa183be993">
  <xsd:schema xmlns:xsd="http://www.w3.org/2001/XMLSchema" xmlns:xs="http://www.w3.org/2001/XMLSchema" xmlns:p="http://schemas.microsoft.com/office/2006/metadata/properties" xmlns:ns3="43e53103-4a06-4172-a1fc-8f023a740ee1" targetNamespace="http://schemas.microsoft.com/office/2006/metadata/properties" ma:root="true" ma:fieldsID="4d62953b14f06f55b2969266658b8468" ns3:_="">
    <xsd:import namespace="43e53103-4a06-4172-a1fc-8f023a740ee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System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e53103-4a06-4172-a1fc-8f023a740e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E0BFEE-BEC1-457E-9C6E-92BEA9890307}">
  <ds:schemaRefs>
    <ds:schemaRef ds:uri="http://schemas.microsoft.com/sharepoint/v3/contenttype/forms"/>
  </ds:schemaRefs>
</ds:datastoreItem>
</file>

<file path=customXml/itemProps2.xml><?xml version="1.0" encoding="utf-8"?>
<ds:datastoreItem xmlns:ds="http://schemas.openxmlformats.org/officeDocument/2006/customXml" ds:itemID="{2FB55307-43F1-4348-A67C-E877313F7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e53103-4a06-4172-a1fc-8f023a740e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23691E-74B4-449B-A736-90EFEBD163E6}">
  <ds:schemaRefs>
    <ds:schemaRef ds:uri="43e53103-4a06-4172-a1fc-8f023a740ee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TotalTime>
  <Words>637</Words>
  <Application>Microsoft Macintosh PowerPoint</Application>
  <PresentationFormat>Widescreen</PresentationFormat>
  <Paragraphs>58</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Trebuchet MS</vt:lpstr>
      <vt:lpstr>Office Theme</vt:lpstr>
      <vt:lpstr>PowerPoint Presentation</vt:lpstr>
      <vt:lpstr>Quick Quiz</vt:lpstr>
      <vt:lpstr>Why did God create people?</vt:lpstr>
      <vt:lpstr>Why did God create people?</vt:lpstr>
      <vt:lpstr>Have people done a good job?</vt:lpstr>
      <vt:lpstr>Introducing Eco-Schools</vt:lpstr>
      <vt:lpstr>What is an Eco-Committee?</vt:lpstr>
      <vt:lpstr>What is an Eco-Committee?</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Green</dc:creator>
  <cp:lastModifiedBy>Kelly Rowe</cp:lastModifiedBy>
  <cp:revision>8</cp:revision>
  <dcterms:created xsi:type="dcterms:W3CDTF">2024-07-04T10:59:04Z</dcterms:created>
  <dcterms:modified xsi:type="dcterms:W3CDTF">2024-07-04T12:21:12Z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0x010100E6C6A09C20EA2541BDD7B1DFC2F10241</vt:lpwstr>
  </property>
</Properties>
</file>