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20"/>
  </p:notesMasterIdLst>
  <p:handoutMasterIdLst>
    <p:handoutMasterId r:id="rId21"/>
  </p:handoutMasterIdLst>
  <p:sldIdLst>
    <p:sldId id="649" r:id="rId6"/>
    <p:sldId id="650" r:id="rId7"/>
    <p:sldId id="651" r:id="rId8"/>
    <p:sldId id="661" r:id="rId9"/>
    <p:sldId id="662" r:id="rId10"/>
    <p:sldId id="653" r:id="rId11"/>
    <p:sldId id="654" r:id="rId12"/>
    <p:sldId id="663" r:id="rId13"/>
    <p:sldId id="664" r:id="rId14"/>
    <p:sldId id="657" r:id="rId15"/>
    <p:sldId id="658" r:id="rId16"/>
    <p:sldId id="665" r:id="rId17"/>
    <p:sldId id="659" r:id="rId18"/>
    <p:sldId id="666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F86"/>
    <a:srgbClr val="752D60"/>
    <a:srgbClr val="009900"/>
    <a:srgbClr val="00CC66"/>
    <a:srgbClr val="ECCCE4"/>
    <a:srgbClr val="DBA1CA"/>
    <a:srgbClr val="FFC9C9"/>
    <a:srgbClr val="4B004A"/>
    <a:srgbClr val="F8ECF5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1" autoAdjust="0"/>
    <p:restoredTop sz="95186" autoAdjust="0"/>
  </p:normalViewPr>
  <p:slideViewPr>
    <p:cSldViewPr>
      <p:cViewPr varScale="1">
        <p:scale>
          <a:sx n="110" d="100"/>
          <a:sy n="110" d="100"/>
        </p:scale>
        <p:origin x="1386" y="96"/>
      </p:cViewPr>
      <p:guideLst/>
    </p:cSldViewPr>
  </p:slideViewPr>
  <p:outlineViewPr>
    <p:cViewPr>
      <p:scale>
        <a:sx n="33" d="100"/>
        <a:sy n="33" d="100"/>
      </p:scale>
      <p:origin x="0" y="-27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20/08/2024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135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25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41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177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95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02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90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00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22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 smtClean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Presentation 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This is where you can put the </a:t>
            </a:r>
            <a:br>
              <a:rPr lang="en-US" dirty="0" smtClean="0"/>
            </a:br>
            <a:r>
              <a:rPr lang="en-US" dirty="0" smtClean="0"/>
              <a:t>full presentation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 smtClean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 smtClean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 smtClean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 smtClean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 smtClean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 descr="J:\ADMIN GENERAL\LOGOS\New Logo + Styleguide\Primary Brand\Office\RGB\Diocese-of-Truro_Logo_RGB-Small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13413"/>
            <a:ext cx="11604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rodiocese.org.uk/resources/parish-facing-support/finance/parochial-fees/" TargetMode="External"/><Relationship Id="rId2" Type="http://schemas.openxmlformats.org/officeDocument/2006/relationships/hyperlink" Target="https://trurodiocese.org.uk/resources/parish-facing-support/financ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Truro.anglican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840" y="1196752"/>
            <a:ext cx="7830457" cy="2271486"/>
          </a:xfrm>
        </p:spPr>
        <p:txBody>
          <a:bodyPr/>
          <a:lstStyle/>
          <a:p>
            <a:pPr algn="ctr"/>
            <a:r>
              <a:rPr lang="en-GB" sz="6000" b="1" dirty="0" smtClean="0">
                <a:latin typeface="Trebuchet MS" panose="020B0603020202020204" pitchFamily="34" charset="0"/>
              </a:rPr>
              <a:t>A quick guide to Parochial Fees</a:t>
            </a:r>
            <a:endParaRPr lang="en-GB" sz="6000" b="1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40" y="5229200"/>
            <a:ext cx="8158380" cy="632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4B004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latin typeface="Trebuchet MS" panose="020B0603020202020204" pitchFamily="34" charset="0"/>
              </a:rPr>
              <a:t>Treasurers Training 2024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8840" y="5901583"/>
            <a:ext cx="8158380" cy="6322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4B004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A43F86"/>
              </a:buClr>
            </a:pPr>
            <a:endParaRPr lang="en-GB" sz="30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684" y="195832"/>
            <a:ext cx="9144001" cy="66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</a:rPr>
              <a:t>How to account for Parochial Fees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43453"/>
            <a:ext cx="1101685" cy="102590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872" y="1300526"/>
            <a:ext cx="8158385" cy="5322751"/>
          </a:xfrm>
        </p:spPr>
        <p:txBody>
          <a:bodyPr>
            <a:normAutofit/>
          </a:bodyPr>
          <a:lstStyle/>
          <a:p>
            <a:r>
              <a:rPr lang="en-GB" sz="2400" dirty="0"/>
              <a:t>Recommended that fees are paid to the </a:t>
            </a:r>
            <a:r>
              <a:rPr lang="en-GB" sz="2400" dirty="0" smtClean="0"/>
              <a:t>PCC</a:t>
            </a:r>
          </a:p>
          <a:p>
            <a:endParaRPr lang="en-GB" sz="2400" dirty="0" smtClean="0"/>
          </a:p>
          <a:p>
            <a:r>
              <a:rPr lang="en-GB" sz="2400" dirty="0"/>
              <a:t>As the PCC is acting as the intermediary, the following elements should not be included in the year end financial statements:</a:t>
            </a:r>
          </a:p>
          <a:p>
            <a:pPr lvl="1"/>
            <a:r>
              <a:rPr lang="en-GB" sz="2400" dirty="0"/>
              <a:t>Fees passed in full to bell ringers, organists, vergers, choir, etc.</a:t>
            </a:r>
          </a:p>
          <a:p>
            <a:pPr lvl="1"/>
            <a:r>
              <a:rPr lang="en-GB" sz="2400" dirty="0"/>
              <a:t>Fees passed on to the Diocesan Board of Finance</a:t>
            </a:r>
          </a:p>
          <a:p>
            <a:pPr lvl="1"/>
            <a:r>
              <a:rPr lang="en-GB" sz="2400" dirty="0"/>
              <a:t>Part fees passed on to retired </a:t>
            </a:r>
            <a:r>
              <a:rPr lang="en-GB" sz="2400" dirty="0" smtClean="0"/>
              <a:t>clergy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‘Extra</a:t>
            </a:r>
            <a:r>
              <a:rPr lang="en-GB" sz="2400" dirty="0"/>
              <a:t>’ charges retained by the PCC should be posted as PCC income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2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5832"/>
            <a:ext cx="9144001" cy="66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</a:rPr>
              <a:t>Service Fees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43453"/>
            <a:ext cx="1101685" cy="102590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872" y="1300526"/>
            <a:ext cx="8158385" cy="53227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Only </a:t>
            </a:r>
            <a:r>
              <a:rPr lang="en-GB" sz="2400" dirty="0"/>
              <a:t>retired stipendiary clergy are entitled to a fee, when ministering outside their usual place of worship. </a:t>
            </a:r>
            <a:r>
              <a:rPr lang="en-GB" sz="2400" dirty="0" smtClean="0"/>
              <a:t>The </a:t>
            </a:r>
            <a:r>
              <a:rPr lang="en-GB" sz="2400" dirty="0"/>
              <a:t>fees payable </a:t>
            </a:r>
            <a:r>
              <a:rPr lang="en-GB" sz="2400" dirty="0" smtClean="0"/>
              <a:t>are</a:t>
            </a:r>
          </a:p>
          <a:p>
            <a:r>
              <a:rPr lang="en-GB" sz="2400" dirty="0" smtClean="0"/>
              <a:t>£30 </a:t>
            </a:r>
            <a:r>
              <a:rPr lang="en-GB" sz="2400" dirty="0"/>
              <a:t>for a service with a </a:t>
            </a:r>
            <a:r>
              <a:rPr lang="en-GB" sz="2400" dirty="0" smtClean="0"/>
              <a:t>sermon</a:t>
            </a:r>
            <a:endParaRPr lang="en-GB" sz="2400" dirty="0"/>
          </a:p>
          <a:p>
            <a:r>
              <a:rPr lang="en-GB" sz="2400" dirty="0" smtClean="0"/>
              <a:t>£15 </a:t>
            </a:r>
            <a:r>
              <a:rPr lang="en-GB" sz="2400" dirty="0"/>
              <a:t>for a second service or one without a </a:t>
            </a:r>
            <a:r>
              <a:rPr lang="en-GB" sz="2400" dirty="0" smtClean="0"/>
              <a:t>sermon</a:t>
            </a:r>
          </a:p>
          <a:p>
            <a:r>
              <a:rPr lang="en-GB" sz="2400" dirty="0" smtClean="0"/>
              <a:t>Fees </a:t>
            </a:r>
            <a:r>
              <a:rPr lang="en-GB" sz="2400" dirty="0"/>
              <a:t>earned in any one week, remain a maximum of £</a:t>
            </a:r>
            <a:r>
              <a:rPr lang="en-GB" sz="2400" dirty="0" smtClean="0"/>
              <a:t>60 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These </a:t>
            </a:r>
            <a:r>
              <a:rPr lang="en-GB" sz="2400" dirty="0"/>
              <a:t>fees should be met from the PCC's funds.</a:t>
            </a:r>
          </a:p>
        </p:txBody>
      </p:sp>
    </p:spTree>
    <p:extLst>
      <p:ext uri="{BB962C8B-B14F-4D97-AF65-F5344CB8AC3E}">
        <p14:creationId xmlns:p14="http://schemas.microsoft.com/office/powerpoint/2010/main" val="5568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Finance section of the diocese website: </a:t>
            </a: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://trurodiocese.org.uk/resources/parish-facing-support/finance</a:t>
            </a:r>
            <a:r>
              <a:rPr lang="en-GB" dirty="0" smtClean="0">
                <a:hlinkClick r:id="rId2"/>
              </a:rPr>
              <a:t>/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Parochial section of the diocese website:</a:t>
            </a:r>
          </a:p>
          <a:p>
            <a:r>
              <a:rPr lang="en-GB" dirty="0">
                <a:hlinkClick r:id="rId3"/>
              </a:rPr>
              <a:t>https://trurodiocese.org.uk/resources/parish-facing-support/finance/parochial-fees</a:t>
            </a:r>
            <a:r>
              <a:rPr lang="en-GB" dirty="0" smtClean="0">
                <a:hlinkClick r:id="rId3"/>
              </a:rPr>
              <a:t>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6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58380" cy="632290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>
                <a:latin typeface="Trebuchet MS" panose="020B0603020202020204" pitchFamily="34" charset="0"/>
              </a:rPr>
              <a:t>Any questions?</a:t>
            </a:r>
            <a:endParaRPr lang="en-GB" sz="8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86156"/>
            <a:ext cx="5407621" cy="1579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2122368"/>
            <a:ext cx="8158385" cy="4546992"/>
          </a:xfrm>
        </p:spPr>
        <p:txBody>
          <a:bodyPr/>
          <a:lstStyle/>
          <a:p>
            <a:pPr algn="ctr"/>
            <a:r>
              <a:rPr lang="en-GB" dirty="0" smtClean="0"/>
              <a:t>Contact us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/>
              <a:t>The Truro Diocesan Board of Finance Ltd</a:t>
            </a:r>
          </a:p>
          <a:p>
            <a:pPr algn="ctr"/>
            <a:r>
              <a:rPr lang="en-GB" dirty="0"/>
              <a:t>Old Cathedral School </a:t>
            </a:r>
          </a:p>
          <a:p>
            <a:pPr algn="ctr"/>
            <a:r>
              <a:rPr lang="en-GB" dirty="0"/>
              <a:t>Cathedral Close</a:t>
            </a:r>
          </a:p>
          <a:p>
            <a:pPr algn="ctr"/>
            <a:r>
              <a:rPr lang="en-GB" dirty="0"/>
              <a:t>Truro </a:t>
            </a:r>
          </a:p>
          <a:p>
            <a:pPr algn="ctr"/>
            <a:r>
              <a:rPr lang="en-GB" dirty="0"/>
              <a:t>TR1 </a:t>
            </a:r>
            <a:r>
              <a:rPr lang="en-GB" dirty="0" smtClean="0"/>
              <a:t>2FQ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Telephone 01872 274351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Email </a:t>
            </a:r>
            <a:r>
              <a:rPr lang="en-GB" dirty="0" smtClean="0">
                <a:hlinkClick r:id="rId3"/>
              </a:rPr>
              <a:t>finance@Truro.anglican.org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Website www.trurodiocese.org.uk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5832"/>
            <a:ext cx="9144001" cy="66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</a:rPr>
              <a:t>Content of session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268760"/>
            <a:ext cx="8158385" cy="46085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Parochial Fees?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PCC and DBF fee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submit DBF fee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account for fees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43453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5832"/>
            <a:ext cx="9144001" cy="66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</a:rPr>
              <a:t>What are Parochial Fees?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43453"/>
            <a:ext cx="1101685" cy="102590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8905" y="1590792"/>
            <a:ext cx="8158385" cy="4502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A43F86"/>
                </a:solidFill>
              </a:rPr>
              <a:t>Parochial </a:t>
            </a:r>
            <a:r>
              <a:rPr lang="en-GB" sz="3200" dirty="0">
                <a:solidFill>
                  <a:srgbClr val="A43F86"/>
                </a:solidFill>
              </a:rPr>
              <a:t>fees are the required (legally payable) fees for weddings, baptisms and </a:t>
            </a:r>
            <a:r>
              <a:rPr lang="en-GB" sz="3200" dirty="0" smtClean="0">
                <a:solidFill>
                  <a:srgbClr val="A43F86"/>
                </a:solidFill>
              </a:rPr>
              <a:t>funerals</a:t>
            </a:r>
          </a:p>
          <a:p>
            <a:pPr marL="0" indent="0">
              <a:buNone/>
            </a:pPr>
            <a:endParaRPr lang="en-GB" sz="3200" dirty="0">
              <a:solidFill>
                <a:srgbClr val="A43F86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A43F86"/>
                </a:solidFill>
              </a:rPr>
              <a:t>For some of you these may be administered centrally so you may not be involved with them at a parish level</a:t>
            </a:r>
            <a:endParaRPr lang="en-GB" sz="3200" dirty="0">
              <a:solidFill>
                <a:srgbClr val="A43F86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2806" y="2942874"/>
            <a:ext cx="8158385" cy="36804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43F86"/>
              </a:buClr>
              <a:buFont typeface="Arial"/>
              <a:buChar char="•"/>
              <a:defRPr sz="3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43F86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43F86"/>
              </a:buClr>
              <a:buFont typeface="Arial"/>
              <a:buChar char="•"/>
              <a:defRPr sz="2400" b="0" i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b="0" i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08080"/>
              </a:buClr>
              <a:buFont typeface="Arial"/>
              <a:buChar char="•"/>
              <a:defRPr sz="1800" b="0" i="0" kern="120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2400" dirty="0" smtClean="0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894" t="9400" r="20075" b="9400"/>
          <a:stretch/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94" t="11501" r="18894" b="6601"/>
          <a:stretch/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5832"/>
            <a:ext cx="9144001" cy="66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Fee payable to Parochial Church Council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43453"/>
            <a:ext cx="1101685" cy="1025907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872" y="1300526"/>
            <a:ext cx="8158385" cy="532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Parochial </a:t>
            </a:r>
            <a:r>
              <a:rPr lang="en-GB" sz="2400" dirty="0"/>
              <a:t>fees do not include payment for “extras</a:t>
            </a:r>
            <a:r>
              <a:rPr lang="en-GB" sz="2400" dirty="0" smtClean="0"/>
              <a:t>”, which must be optional. For example:</a:t>
            </a:r>
          </a:p>
          <a:p>
            <a:r>
              <a:rPr lang="en-GB" sz="2400" dirty="0" smtClean="0"/>
              <a:t>Heating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services of a </a:t>
            </a:r>
            <a:r>
              <a:rPr lang="en-GB" sz="2400" dirty="0" smtClean="0"/>
              <a:t>verger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services of an organist, choir or </a:t>
            </a:r>
            <a:r>
              <a:rPr lang="en-GB" sz="2400" dirty="0" smtClean="0"/>
              <a:t>bell-ringers</a:t>
            </a:r>
          </a:p>
          <a:p>
            <a:r>
              <a:rPr lang="en-GB" sz="2400" dirty="0" smtClean="0"/>
              <a:t>Sheet </a:t>
            </a:r>
            <a:r>
              <a:rPr lang="en-GB" sz="2400" dirty="0"/>
              <a:t>or recorded music that has to be specially </a:t>
            </a:r>
            <a:r>
              <a:rPr lang="en-GB" sz="2400" dirty="0" smtClean="0"/>
              <a:t>purchased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provision of recorded or taped </a:t>
            </a:r>
            <a:r>
              <a:rPr lang="en-GB" sz="2400" dirty="0" smtClean="0"/>
              <a:t>music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taking of films, video or sound recordings (where </a:t>
            </a:r>
            <a:r>
              <a:rPr lang="en-GB" sz="2400" dirty="0" smtClean="0"/>
              <a:t>permitted)</a:t>
            </a:r>
          </a:p>
          <a:p>
            <a:r>
              <a:rPr lang="en-GB" sz="2400" dirty="0" smtClean="0"/>
              <a:t>Flowers</a:t>
            </a:r>
          </a:p>
          <a:p>
            <a:r>
              <a:rPr lang="en-GB" sz="2400" dirty="0" smtClean="0"/>
              <a:t>Special furnishings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24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5832"/>
            <a:ext cx="9144001" cy="666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Trebuchet MS" panose="020B0603020202020204" pitchFamily="34" charset="0"/>
              </a:rPr>
              <a:t>Fee </a:t>
            </a:r>
            <a:r>
              <a:rPr lang="en-GB" sz="3200" dirty="0" smtClean="0">
                <a:latin typeface="Trebuchet MS" panose="020B0603020202020204" pitchFamily="34" charset="0"/>
              </a:rPr>
              <a:t>payable to Diocesan </a:t>
            </a:r>
            <a:r>
              <a:rPr lang="en-GB" sz="3200" dirty="0">
                <a:latin typeface="Trebuchet MS" panose="020B0603020202020204" pitchFamily="34" charset="0"/>
              </a:rPr>
              <a:t>Board </a:t>
            </a:r>
            <a:r>
              <a:rPr lang="en-GB" sz="3200" dirty="0" smtClean="0">
                <a:latin typeface="Trebuchet MS" panose="020B0603020202020204" pitchFamily="34" charset="0"/>
              </a:rPr>
              <a:t>of Finance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43453"/>
            <a:ext cx="1101685" cy="1025907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872" y="1300526"/>
            <a:ext cx="8158385" cy="532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Minister in receipt of a stipend</a:t>
            </a:r>
          </a:p>
          <a:p>
            <a:r>
              <a:rPr lang="en-GB" sz="2400" dirty="0" smtClean="0"/>
              <a:t>100% to DBF</a:t>
            </a:r>
          </a:p>
          <a:p>
            <a:pPr marL="0" indent="0">
              <a:buNone/>
            </a:pPr>
            <a:r>
              <a:rPr lang="en-GB" sz="2400" dirty="0" smtClean="0"/>
              <a:t>Part time minister </a:t>
            </a:r>
            <a:r>
              <a:rPr lang="en-GB" sz="2400" dirty="0"/>
              <a:t>in receipt of a stipend</a:t>
            </a:r>
          </a:p>
          <a:p>
            <a:r>
              <a:rPr lang="en-GB" sz="2400" dirty="0" smtClean="0"/>
              <a:t>50</a:t>
            </a:r>
            <a:r>
              <a:rPr lang="en-GB" sz="2400" dirty="0"/>
              <a:t>% to minister</a:t>
            </a:r>
          </a:p>
          <a:p>
            <a:r>
              <a:rPr lang="en-GB" sz="2400" dirty="0" smtClean="0"/>
              <a:t>50</a:t>
            </a:r>
            <a:r>
              <a:rPr lang="en-GB" sz="2400" dirty="0"/>
              <a:t>% to DBF</a:t>
            </a:r>
          </a:p>
          <a:p>
            <a:pPr marL="0" indent="0">
              <a:buNone/>
            </a:pPr>
            <a:r>
              <a:rPr lang="en-GB" sz="2400" dirty="0" smtClean="0"/>
              <a:t>Any </a:t>
            </a:r>
            <a:r>
              <a:rPr lang="en-GB" sz="2400" dirty="0"/>
              <a:t>minister (ordained or Reader) </a:t>
            </a:r>
            <a:r>
              <a:rPr lang="en-GB" sz="2400" dirty="0" smtClean="0"/>
              <a:t>who </a:t>
            </a:r>
            <a:r>
              <a:rPr lang="en-GB" sz="2400" dirty="0"/>
              <a:t>is not in receipt of a </a:t>
            </a:r>
            <a:r>
              <a:rPr lang="en-GB" sz="2400" dirty="0" smtClean="0"/>
              <a:t>stipend, (self supporting &amp; retired stipendiary)</a:t>
            </a:r>
          </a:p>
          <a:p>
            <a:r>
              <a:rPr lang="en-GB" sz="2400" dirty="0" smtClean="0"/>
              <a:t>80% to minister</a:t>
            </a:r>
          </a:p>
          <a:p>
            <a:r>
              <a:rPr lang="en-GB" sz="2400" dirty="0" smtClean="0"/>
              <a:t>20% to DBF</a:t>
            </a:r>
          </a:p>
        </p:txBody>
      </p:sp>
    </p:spTree>
    <p:extLst>
      <p:ext uri="{BB962C8B-B14F-4D97-AF65-F5344CB8AC3E}">
        <p14:creationId xmlns:p14="http://schemas.microsoft.com/office/powerpoint/2010/main" val="38873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" t="5355"/>
          <a:stretch/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39"/>
            <a:ext cx="9144000" cy="6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5" ma:contentTypeDescription="Create a new document." ma:contentTypeScope="" ma:versionID="030a0ff71a380d2291a9a19c5a20f26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867813857f61f7127b6002a3cae88063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NWHNSEV764MK-41302979-2349204</_dlc_DocId>
    <_dlc_DocIdUrl xmlns="3c89481a-3e59-4e0b-ab1b-db3c6bea12e3">
      <Url>https://trurodiocese.sharepoint.com/sites/Documents/_layouts/15/DocIdRedir.aspx?ID=NWHNSEV764MK-41302979-2349204</Url>
      <Description>NWHNSEV764MK-41302979-2349204</Description>
    </_dlc_DocIdUrl>
  </documentManagement>
</p:properties>
</file>

<file path=customXml/itemProps1.xml><?xml version="1.0" encoding="utf-8"?>
<ds:datastoreItem xmlns:ds="http://schemas.openxmlformats.org/officeDocument/2006/customXml" ds:itemID="{F81D4C72-0E20-4B3A-8999-7ACF69299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354DFD-02CB-4B13-9971-F04558C94E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42D42C6-C5B6-4726-98EA-C3ED3BE5F049}"/>
</file>

<file path=customXml/itemProps4.xml><?xml version="1.0" encoding="utf-8"?>
<ds:datastoreItem xmlns:ds="http://schemas.openxmlformats.org/officeDocument/2006/customXml" ds:itemID="{2907F54F-DE4A-450C-B6D2-7985E481367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c89481a-3e59-4e0b-ab1b-db3c6bea12e3"/>
    <ds:schemaRef ds:uri="http://purl.org/dc/elements/1.1/"/>
    <ds:schemaRef ds:uri="fed6c2bd-0858-44a8-b411-a2567c037726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DoT Powerpoint Template - church house</Template>
  <TotalTime>7014</TotalTime>
  <Words>421</Words>
  <Application>Microsoft Office PowerPoint</Application>
  <PresentationFormat>On-screen Show (4:3)</PresentationFormat>
  <Paragraphs>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 Light</vt:lpstr>
      <vt:lpstr>Trebuchet MS</vt:lpstr>
      <vt:lpstr>DoT Powerpoint Template - church house</vt:lpstr>
      <vt:lpstr>PowerPoint Presentation</vt:lpstr>
      <vt:lpstr>Content of session</vt:lpstr>
      <vt:lpstr>What are Parochial Fees?</vt:lpstr>
      <vt:lpstr>PowerPoint Presentation</vt:lpstr>
      <vt:lpstr>PowerPoint Presentation</vt:lpstr>
      <vt:lpstr>Fee payable to Parochial Church Council</vt:lpstr>
      <vt:lpstr>Fee payable to Diocesan Board of Finance</vt:lpstr>
      <vt:lpstr>PowerPoint Presentation</vt:lpstr>
      <vt:lpstr>PowerPoint Presentation</vt:lpstr>
      <vt:lpstr>How to account for Parochial Fees</vt:lpstr>
      <vt:lpstr>Service Fees</vt:lpstr>
      <vt:lpstr>Website Links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Suzi Dyke</cp:lastModifiedBy>
  <cp:revision>545</cp:revision>
  <cp:lastPrinted>2019-07-15T08:47:00Z</cp:lastPrinted>
  <dcterms:created xsi:type="dcterms:W3CDTF">2012-09-27T10:40:58Z</dcterms:created>
  <dcterms:modified xsi:type="dcterms:W3CDTF">2024-08-20T14:41:12Z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Order">
    <vt:r8>730400</vt:r8>
  </property>
  <property fmtid="{D5CDD505-2E9C-101B-9397-08002B2CF9AE}" pid="4" name="_dlc_DocIdItemGuid">
    <vt:lpwstr>fcab7387-7e3d-481f-a0df-181c03107541</vt:lpwstr>
  </property>
</Properties>
</file>