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4"/>
  </p:sldMasterIdLst>
  <p:sldIdLst>
    <p:sldId id="272" r:id="rId5"/>
    <p:sldId id="261" r:id="rId6"/>
    <p:sldId id="259" r:id="rId7"/>
    <p:sldId id="264" r:id="rId8"/>
    <p:sldId id="265" r:id="rId9"/>
    <p:sldId id="258" r:id="rId10"/>
    <p:sldId id="257" r:id="rId11"/>
    <p:sldId id="256" r:id="rId12"/>
    <p:sldId id="269" r:id="rId13"/>
    <p:sldId id="270" r:id="rId14"/>
    <p:sldId id="268" r:id="rId15"/>
    <p:sldId id="273" r:id="rId16"/>
    <p:sldId id="271" r:id="rId17"/>
    <p:sldId id="267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3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5043714"/>
          </a:xfrm>
          <a:prstGeom prst="rect">
            <a:avLst/>
          </a:prstGeom>
          <a:gradFill>
            <a:gsLst>
              <a:gs pos="0">
                <a:srgbClr val="7A2467"/>
              </a:gs>
              <a:gs pos="100000">
                <a:srgbClr val="BB307F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40862" y="391438"/>
            <a:ext cx="4861653" cy="450850"/>
          </a:xfrm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E199C2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n-GB" dirty="0" smtClean="0"/>
              <a:t>PRESENTATION DATE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706362" y="2235209"/>
            <a:ext cx="10440609" cy="2271486"/>
          </a:xfr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buNone/>
              <a:defRPr sz="5200" baseline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 err="1" smtClean="0"/>
              <a:t>Powerpoint</a:t>
            </a:r>
            <a:r>
              <a:rPr lang="en-US" dirty="0" smtClean="0"/>
              <a:t> </a:t>
            </a:r>
          </a:p>
          <a:p>
            <a:pPr lvl="0"/>
            <a:r>
              <a:rPr lang="en-US" dirty="0" smtClean="0"/>
              <a:t>Presentation </a:t>
            </a:r>
          </a:p>
          <a:p>
            <a:pPr lvl="0"/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54741" y="5268188"/>
            <a:ext cx="7537753" cy="1274763"/>
          </a:xfrm>
        </p:spPr>
        <p:txBody>
          <a:bodyPr>
            <a:noAutofit/>
          </a:bodyPr>
          <a:lstStyle>
            <a:lvl1pPr marL="0" indent="0" algn="l">
              <a:buNone/>
              <a:defRPr sz="1800" baseline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 smtClean="0"/>
              <a:t>This is where you can put the </a:t>
            </a:r>
            <a:br>
              <a:rPr lang="en-US" dirty="0" smtClean="0"/>
            </a:br>
            <a:r>
              <a:rPr lang="en-US" dirty="0" smtClean="0"/>
              <a:t>full presentation 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55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en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2192000" cy="181429"/>
          </a:xfrm>
          <a:prstGeom prst="rect">
            <a:avLst/>
          </a:prstGeom>
          <a:gradFill>
            <a:gsLst>
              <a:gs pos="0">
                <a:srgbClr val="7A2467"/>
              </a:gs>
              <a:gs pos="100000">
                <a:srgbClr val="BB307F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46503" y="543367"/>
            <a:ext cx="10877840" cy="63229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24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Li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46503" y="543367"/>
            <a:ext cx="10877840" cy="63229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46497" y="1300527"/>
            <a:ext cx="10877847" cy="38179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"/>
            <a:ext cx="12192000" cy="181429"/>
          </a:xfrm>
          <a:prstGeom prst="rect">
            <a:avLst/>
          </a:prstGeom>
          <a:gradFill>
            <a:gsLst>
              <a:gs pos="0">
                <a:srgbClr val="7A2467"/>
              </a:gs>
              <a:gs pos="100000">
                <a:srgbClr val="BB307F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911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and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6357257" y="1300527"/>
            <a:ext cx="5112960" cy="295071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46503" y="543367"/>
            <a:ext cx="10877840" cy="63229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46497" y="1300527"/>
            <a:ext cx="5343065" cy="38179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1"/>
            <a:ext cx="12192000" cy="181429"/>
          </a:xfrm>
          <a:prstGeom prst="rect">
            <a:avLst/>
          </a:prstGeom>
          <a:gradFill>
            <a:gsLst>
              <a:gs pos="0">
                <a:srgbClr val="7A2467"/>
              </a:gs>
              <a:gs pos="100000">
                <a:srgbClr val="BB307F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32111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ictu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631544"/>
            <a:ext cx="12192000" cy="12264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53976" y="5868814"/>
            <a:ext cx="8288949" cy="592032"/>
          </a:xfrm>
        </p:spPr>
        <p:txBody>
          <a:bodyPr anchor="t" anchorCtr="0">
            <a:normAutofit/>
          </a:bodyPr>
          <a:lstStyle>
            <a:lvl1pPr>
              <a:defRPr sz="2300">
                <a:solidFill>
                  <a:srgbClr val="4B004A"/>
                </a:solidFill>
              </a:defRPr>
            </a:lvl1pPr>
          </a:lstStyle>
          <a:p>
            <a:r>
              <a:rPr lang="en-GB" dirty="0" smtClean="0"/>
              <a:t>Caption for the image to go here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1"/>
            <a:ext cx="12192000" cy="181429"/>
          </a:xfrm>
          <a:prstGeom prst="rect">
            <a:avLst/>
          </a:prstGeom>
          <a:gradFill>
            <a:gsLst>
              <a:gs pos="0">
                <a:srgbClr val="7A2467"/>
              </a:gs>
              <a:gs pos="100000">
                <a:srgbClr val="BB307F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6" name="Picture 5" descr="Diocese-of-Truro_Logo_RGB-Smal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781" y="5817751"/>
            <a:ext cx="1182913" cy="82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31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996591" y="3729809"/>
            <a:ext cx="4555620" cy="20544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300"/>
              </a:spcAft>
            </a:pPr>
            <a:r>
              <a:rPr lang="pl-PL" sz="2400" b="0" i="0" dirty="0" err="1" smtClean="0">
                <a:solidFill>
                  <a:srgbClr val="4B004A"/>
                </a:solidFill>
                <a:latin typeface="Trebuchet MS"/>
                <a:cs typeface="Trebuchet MS"/>
              </a:rPr>
              <a:t>Contact</a:t>
            </a:r>
            <a:r>
              <a:rPr lang="pl-PL" sz="2400" b="0" i="0" dirty="0" smtClean="0">
                <a:solidFill>
                  <a:srgbClr val="4B004A"/>
                </a:solidFill>
                <a:latin typeface="Trebuchet MS"/>
                <a:cs typeface="Trebuchet MS"/>
              </a:rPr>
              <a:t> </a:t>
            </a:r>
            <a:r>
              <a:rPr lang="pl-PL" sz="2400" b="0" i="0" dirty="0" err="1" smtClean="0">
                <a:solidFill>
                  <a:srgbClr val="4B004A"/>
                </a:solidFill>
                <a:latin typeface="Trebuchet MS"/>
                <a:cs typeface="Trebuchet MS"/>
              </a:rPr>
              <a:t>us</a:t>
            </a:r>
            <a:endParaRPr lang="pl-PL" sz="2400" b="0" i="0" dirty="0" smtClean="0">
              <a:solidFill>
                <a:srgbClr val="4B004A"/>
              </a:solidFill>
              <a:latin typeface="Trebuchet MS"/>
              <a:cs typeface="Trebuchet MS"/>
            </a:endParaRPr>
          </a:p>
          <a:p>
            <a:pPr algn="ctr">
              <a:spcAft>
                <a:spcPts val="0"/>
              </a:spcAft>
            </a:pPr>
            <a:r>
              <a:rPr lang="en-GB" sz="1200" b="0" i="0" kern="1200" dirty="0" smtClean="0">
                <a:solidFill>
                  <a:srgbClr val="A43F86"/>
                </a:solidFill>
                <a:latin typeface="Trebuchet MS"/>
                <a:ea typeface="+mn-ea"/>
                <a:cs typeface="Trebuchet MS"/>
              </a:rPr>
              <a:t>Church House, Woodlands Court, </a:t>
            </a:r>
            <a:br>
              <a:rPr lang="en-GB" sz="1200" b="0" i="0" kern="1200" dirty="0" smtClean="0">
                <a:solidFill>
                  <a:srgbClr val="A43F86"/>
                </a:solidFill>
                <a:latin typeface="Trebuchet MS"/>
                <a:ea typeface="+mn-ea"/>
                <a:cs typeface="Trebuchet MS"/>
              </a:rPr>
            </a:br>
            <a:r>
              <a:rPr lang="en-GB" sz="1200" b="0" i="0" kern="1200" dirty="0" smtClean="0">
                <a:solidFill>
                  <a:srgbClr val="A43F86"/>
                </a:solidFill>
                <a:latin typeface="Trebuchet MS"/>
                <a:ea typeface="+mn-ea"/>
                <a:cs typeface="Trebuchet MS"/>
              </a:rPr>
              <a:t>Truro Business Park, </a:t>
            </a:r>
            <a:r>
              <a:rPr lang="en-GB" sz="1200" b="0" i="0" kern="1200" dirty="0" err="1" smtClean="0">
                <a:solidFill>
                  <a:srgbClr val="A43F86"/>
                </a:solidFill>
                <a:latin typeface="Trebuchet MS"/>
                <a:ea typeface="+mn-ea"/>
                <a:cs typeface="Trebuchet MS"/>
              </a:rPr>
              <a:t>Threemilestone</a:t>
            </a:r>
            <a:r>
              <a:rPr lang="en-GB" sz="1200" b="0" i="0" kern="1200" dirty="0" smtClean="0">
                <a:solidFill>
                  <a:srgbClr val="A43F86"/>
                </a:solidFill>
                <a:latin typeface="Trebuchet MS"/>
                <a:ea typeface="+mn-ea"/>
                <a:cs typeface="Trebuchet MS"/>
              </a:rPr>
              <a:t>, </a:t>
            </a:r>
            <a:br>
              <a:rPr lang="en-GB" sz="1200" b="0" i="0" kern="1200" dirty="0" smtClean="0">
                <a:solidFill>
                  <a:srgbClr val="A43F86"/>
                </a:solidFill>
                <a:latin typeface="Trebuchet MS"/>
                <a:ea typeface="+mn-ea"/>
                <a:cs typeface="Trebuchet MS"/>
              </a:rPr>
            </a:br>
            <a:r>
              <a:rPr lang="en-GB" sz="1200" b="0" i="0" kern="1200" dirty="0" smtClean="0">
                <a:solidFill>
                  <a:srgbClr val="A43F86"/>
                </a:solidFill>
                <a:latin typeface="Trebuchet MS"/>
                <a:ea typeface="+mn-ea"/>
                <a:cs typeface="Trebuchet MS"/>
              </a:rPr>
              <a:t>Truro, TR4 9NH</a:t>
            </a:r>
          </a:p>
          <a:p>
            <a:pPr algn="ctr">
              <a:lnSpc>
                <a:spcPct val="150000"/>
              </a:lnSpc>
              <a:spcAft>
                <a:spcPts val="300"/>
              </a:spcAft>
            </a:pPr>
            <a:r>
              <a:rPr lang="pl-PL" sz="1200" b="0" i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Telephone </a:t>
            </a:r>
            <a:r>
              <a:rPr lang="pl-PL" sz="1200" b="0" i="0" dirty="0" smtClean="0">
                <a:solidFill>
                  <a:srgbClr val="A43F86"/>
                </a:solidFill>
                <a:latin typeface="Trebuchet MS"/>
                <a:cs typeface="Trebuchet MS"/>
              </a:rPr>
              <a:t>01872 274 351</a:t>
            </a:r>
          </a:p>
          <a:p>
            <a:pPr algn="ctr">
              <a:lnSpc>
                <a:spcPct val="150000"/>
              </a:lnSpc>
              <a:spcAft>
                <a:spcPts val="300"/>
              </a:spcAft>
            </a:pPr>
            <a:r>
              <a:rPr lang="pl-PL" sz="1200" b="0" i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Email </a:t>
            </a:r>
            <a:r>
              <a:rPr lang="pl-PL" sz="1200" b="0" i="0" dirty="0" err="1" smtClean="0">
                <a:solidFill>
                  <a:srgbClr val="A43F86"/>
                </a:solidFill>
                <a:latin typeface="Trebuchet MS"/>
                <a:cs typeface="Trebuchet MS"/>
              </a:rPr>
              <a:t>info@truro.anglican.org</a:t>
            </a:r>
            <a:endParaRPr lang="pl-PL" sz="1200" b="0" i="0" dirty="0" smtClean="0">
              <a:solidFill>
                <a:srgbClr val="A43F86"/>
              </a:solidFill>
              <a:latin typeface="Trebuchet MS"/>
              <a:cs typeface="Trebuchet MS"/>
            </a:endParaRPr>
          </a:p>
          <a:p>
            <a:pPr algn="ctr">
              <a:lnSpc>
                <a:spcPct val="150000"/>
              </a:lnSpc>
              <a:spcAft>
                <a:spcPts val="300"/>
              </a:spcAft>
            </a:pPr>
            <a:r>
              <a:rPr lang="pl-PL" sz="1200" b="0" i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Website</a:t>
            </a:r>
            <a:r>
              <a:rPr lang="pl-PL" sz="1200" b="0" i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pl-PL" sz="1200" b="0" i="0" dirty="0" err="1" smtClean="0">
                <a:solidFill>
                  <a:srgbClr val="A43F86"/>
                </a:solidFill>
                <a:latin typeface="Trebuchet MS"/>
                <a:cs typeface="Trebuchet MS"/>
              </a:rPr>
              <a:t>www.truro.anglican.org</a:t>
            </a:r>
            <a:endParaRPr lang="en-US" sz="1200" b="0" i="0" dirty="0">
              <a:solidFill>
                <a:srgbClr val="A43F86"/>
              </a:solidFill>
              <a:latin typeface="Trebuchet MS"/>
              <a:cs typeface="Trebuchet M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"/>
            <a:ext cx="12192000" cy="181429"/>
          </a:xfrm>
          <a:prstGeom prst="rect">
            <a:avLst/>
          </a:prstGeom>
          <a:gradFill>
            <a:gsLst>
              <a:gs pos="0">
                <a:srgbClr val="7A2467"/>
              </a:gs>
              <a:gs pos="100000">
                <a:srgbClr val="BB307F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6" name="Straight Connector 5"/>
          <p:cNvCxnSpPr/>
          <p:nvPr/>
        </p:nvCxnSpPr>
        <p:spPr>
          <a:xfrm>
            <a:off x="2864153" y="3476170"/>
            <a:ext cx="6473372" cy="0"/>
          </a:xfrm>
          <a:prstGeom prst="line">
            <a:avLst/>
          </a:prstGeom>
          <a:ln w="1270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Diocese-of-Truro_Logo_RGB-Smal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0" y="1023853"/>
            <a:ext cx="2858760" cy="199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15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Ope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27106" y="659479"/>
            <a:ext cx="10406084" cy="82014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rgbClr val="EA941A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1"/>
            <a:ext cx="12192000" cy="181429"/>
          </a:xfrm>
          <a:prstGeom prst="rect">
            <a:avLst/>
          </a:prstGeom>
          <a:gradFill>
            <a:gsLst>
              <a:gs pos="0">
                <a:srgbClr val="7A2467"/>
              </a:gs>
              <a:gs pos="100000">
                <a:srgbClr val="BB307F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76897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Ope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27106" y="659479"/>
            <a:ext cx="10406084" cy="82014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rgbClr val="EA941A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9744405" y="5085184"/>
            <a:ext cx="2447595" cy="17728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4" name="Rectangle 3"/>
          <p:cNvSpPr/>
          <p:nvPr userDrawn="1"/>
        </p:nvSpPr>
        <p:spPr>
          <a:xfrm>
            <a:off x="0" y="1"/>
            <a:ext cx="12192000" cy="181429"/>
          </a:xfrm>
          <a:prstGeom prst="rect">
            <a:avLst/>
          </a:prstGeom>
          <a:gradFill>
            <a:gsLst>
              <a:gs pos="0">
                <a:srgbClr val="7A2467"/>
              </a:gs>
              <a:gs pos="100000">
                <a:srgbClr val="BB307F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84864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1193801" y="2266950"/>
            <a:ext cx="9810751" cy="2324100"/>
          </a:xfrm>
          <a:prstGeom prst="rect">
            <a:avLst/>
          </a:prstGeom>
        </p:spPr>
        <p:txBody>
          <a:bodyPr lIns="0" tIns="0" rIns="0" bIns="0"/>
          <a:lstStyle>
            <a:lvl1pPr defTabSz="309563"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87302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9987" y="487489"/>
            <a:ext cx="11093072" cy="8201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12"/>
          <p:cNvSpPr>
            <a:spLocks noGrp="1"/>
          </p:cNvSpPr>
          <p:nvPr>
            <p:ph type="body" idx="1"/>
          </p:nvPr>
        </p:nvSpPr>
        <p:spPr>
          <a:xfrm>
            <a:off x="548894" y="1348830"/>
            <a:ext cx="11084164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pic>
        <p:nvPicPr>
          <p:cNvPr id="4" name="Picture 3" descr="J:\ADMIN GENERAL\LOGOS\New Logo + Styleguide\Primary Brand\Office\RGB\Diocese-of-Truro_Logo_RGB-Small.jp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117" y="5713414"/>
            <a:ext cx="1547283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7219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2900" b="0" i="0" kern="1200" baseline="0">
          <a:solidFill>
            <a:srgbClr val="4B004A"/>
          </a:solidFill>
          <a:latin typeface="Trebuchet MS"/>
          <a:ea typeface="+mj-ea"/>
          <a:cs typeface="Trebuchet M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A43F86"/>
        </a:buClr>
        <a:buFont typeface="Arial"/>
        <a:buChar char="•"/>
        <a:defRPr sz="1800" b="0" i="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A43F86"/>
        </a:buClr>
        <a:buFont typeface="Arial"/>
        <a:buChar char="–"/>
        <a:defRPr sz="1800" b="0" i="0" kern="1200">
          <a:solidFill>
            <a:srgbClr val="595959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A43F86"/>
        </a:buClr>
        <a:buFont typeface="Arial"/>
        <a:buChar char="•"/>
        <a:defRPr sz="1400" b="0" i="0" kern="1200">
          <a:solidFill>
            <a:schemeClr val="bg1">
              <a:lumMod val="65000"/>
            </a:schemeClr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1"/>
        </a:buClr>
        <a:buFont typeface="Arial"/>
        <a:buChar char="–"/>
        <a:defRPr sz="1400" b="0" i="0" kern="1200">
          <a:solidFill>
            <a:schemeClr val="bg1">
              <a:lumMod val="65000"/>
            </a:schemeClr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808080"/>
        </a:buClr>
        <a:buFont typeface="Arial"/>
        <a:buChar char="•"/>
        <a:defRPr sz="1100" b="0" i="0" kern="1200">
          <a:solidFill>
            <a:schemeClr val="bg1">
              <a:lumMod val="65000"/>
            </a:schemeClr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063553" y="443345"/>
            <a:ext cx="7830457" cy="4313382"/>
          </a:xfrm>
        </p:spPr>
        <p:txBody>
          <a:bodyPr/>
          <a:lstStyle/>
          <a:p>
            <a:r>
              <a:rPr lang="en-GB" sz="6600" b="1" dirty="0"/>
              <a:t>Children, Young People and </a:t>
            </a:r>
            <a:r>
              <a:rPr lang="en-GB" sz="6600" b="1" dirty="0" smtClean="0"/>
              <a:t>Schools </a:t>
            </a:r>
            <a:r>
              <a:rPr lang="en-GB" sz="6600" b="1" dirty="0"/>
              <a:t>in the </a:t>
            </a:r>
            <a:r>
              <a:rPr lang="en-GB" sz="6600" b="1" dirty="0" smtClean="0"/>
              <a:t>Pandemic</a:t>
            </a:r>
          </a:p>
          <a:p>
            <a:endParaRPr lang="en-GB" sz="2000" b="1" dirty="0" smtClean="0"/>
          </a:p>
          <a:p>
            <a:r>
              <a:rPr lang="en-GB" sz="2800" b="1" dirty="0"/>
              <a:t>Katie </a:t>
            </a:r>
            <a:r>
              <a:rPr lang="en-GB" sz="2800" b="1" dirty="0" smtClean="0"/>
              <a:t>Fitzsimmons </a:t>
            </a:r>
          </a:p>
          <a:p>
            <a:r>
              <a:rPr lang="en-GB" sz="2800" b="1" dirty="0" smtClean="0"/>
              <a:t>Diocesan </a:t>
            </a:r>
            <a:r>
              <a:rPr lang="en-GB" sz="2800" b="1" dirty="0"/>
              <a:t>Director of Education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57685" y="5637899"/>
            <a:ext cx="2001941" cy="578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TextBox 1"/>
          <p:cNvSpPr txBox="1"/>
          <p:nvPr/>
        </p:nvSpPr>
        <p:spPr>
          <a:xfrm>
            <a:off x="773528" y="6155265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GB" dirty="0">
                <a:latin typeface="Trebuchet MS" panose="020B0603020202020204" pitchFamily="34" charset="0"/>
              </a:rPr>
              <a:t> </a:t>
            </a:r>
            <a:r>
              <a:rPr lang="en-GB" dirty="0" smtClean="0">
                <a:latin typeface="Trebuchet MS" panose="020B0603020202020204" pitchFamily="34" charset="0"/>
              </a:rPr>
              <a:t>CCLI: 553903</a:t>
            </a:r>
            <a:endParaRPr lang="en-GB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44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330036" y="967959"/>
            <a:ext cx="8432799" cy="5700696"/>
            <a:chOff x="1954821" y="967959"/>
            <a:chExt cx="6781264" cy="4647396"/>
          </a:xfrm>
        </p:grpSpPr>
        <p:pic>
          <p:nvPicPr>
            <p:cNvPr id="4" name="Picture 3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299" y="967959"/>
              <a:ext cx="6716786" cy="36758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4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4821" y="4797670"/>
              <a:ext cx="3135387" cy="7151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0208" y="4695093"/>
              <a:ext cx="3645877" cy="92026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2673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b46f0ef-9d18-4d5d-85e7-6b4974efb030@GBRP12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" t="7974" r="3541" b="2796"/>
          <a:stretch/>
        </p:blipFill>
        <p:spPr bwMode="auto">
          <a:xfrm>
            <a:off x="282644" y="1022999"/>
            <a:ext cx="5750169" cy="407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80eda0bb-8721-40d5-a8bc-b35f56066eaa@GBRP12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2" r="1521" b="7283"/>
          <a:stretch/>
        </p:blipFill>
        <p:spPr bwMode="auto">
          <a:xfrm rot="949604">
            <a:off x="5872163" y="680001"/>
            <a:ext cx="5141667" cy="328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443434" y="2707010"/>
            <a:ext cx="3270739" cy="4209606"/>
            <a:chOff x="5933481" y="3668302"/>
            <a:chExt cx="3270739" cy="4209606"/>
          </a:xfrm>
        </p:grpSpPr>
        <p:pic>
          <p:nvPicPr>
            <p:cNvPr id="1030" name="Picture 6" descr="fb71cae9-d8ac-4611-9538-6fc86cda3587@GBRP12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02" t="10001" r="20943" b="6410"/>
            <a:stretch/>
          </p:blipFill>
          <p:spPr bwMode="auto">
            <a:xfrm rot="941530">
              <a:off x="5933481" y="4056185"/>
              <a:ext cx="3270739" cy="3821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Isosceles Triangle 4"/>
            <p:cNvSpPr/>
            <p:nvPr/>
          </p:nvSpPr>
          <p:spPr>
            <a:xfrm rot="11938891">
              <a:off x="6135427" y="3668302"/>
              <a:ext cx="279816" cy="2379641"/>
            </a:xfrm>
            <a:prstGeom prst="triangle">
              <a:avLst>
                <a:gd name="adj" fmla="val 53122"/>
              </a:avLst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08838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669" t="20783" r="45638" b="59777"/>
          <a:stretch/>
        </p:blipFill>
        <p:spPr>
          <a:xfrm>
            <a:off x="748145" y="744481"/>
            <a:ext cx="6262255" cy="15672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7575" t="56550" r="12807" b="13438"/>
          <a:stretch/>
        </p:blipFill>
        <p:spPr>
          <a:xfrm>
            <a:off x="748145" y="2419928"/>
            <a:ext cx="10044444" cy="341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7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19" y="230403"/>
            <a:ext cx="4388242" cy="2501074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6" name="Picture 2" descr="c624d029-eb61-4d41-9570-0e59ccd4ca6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927" y="5475172"/>
            <a:ext cx="6332338" cy="11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3515" t="31966" r="58925" b="30431"/>
          <a:stretch/>
        </p:blipFill>
        <p:spPr>
          <a:xfrm>
            <a:off x="5211048" y="3284316"/>
            <a:ext cx="5237018" cy="2009587"/>
          </a:xfrm>
          <a:prstGeom prst="rect">
            <a:avLst/>
          </a:prstGeom>
        </p:spPr>
      </p:pic>
      <p:pic>
        <p:nvPicPr>
          <p:cNvPr id="5122" name="Picture 2" descr="http://www.king-charles.cornwall.sch.uk/wp-content/uploads/2018/03/shine-300x4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283" y="2989085"/>
            <a:ext cx="3966693" cy="56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14410" t="10687" r="62318" b="62485"/>
          <a:stretch/>
        </p:blipFill>
        <p:spPr>
          <a:xfrm>
            <a:off x="4853910" y="242505"/>
            <a:ext cx="6540921" cy="21206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10137" t="6971" r="76545" b="71157"/>
          <a:stretch/>
        </p:blipFill>
        <p:spPr>
          <a:xfrm>
            <a:off x="0" y="5021104"/>
            <a:ext cx="3976927" cy="1836896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618" y="2363195"/>
            <a:ext cx="3645877" cy="920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59" y="4735827"/>
            <a:ext cx="3135387" cy="715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20439" t="47266" r="70183" b="44815"/>
          <a:stretch/>
        </p:blipFill>
        <p:spPr>
          <a:xfrm>
            <a:off x="186219" y="3739911"/>
            <a:ext cx="3430097" cy="81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9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sz="3200" dirty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G</a:t>
            </a:r>
            <a:r>
              <a:rPr lang="en-GB" sz="3200" dirty="0" smtClean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iven 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what we have seen and heard today… </a:t>
            </a:r>
            <a:br>
              <a:rPr lang="en-GB" sz="3200" dirty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</a:br>
            <a:r>
              <a:rPr lang="en-GB" sz="3200" dirty="0" smtClean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	- what 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surprised and / or shocked you?</a:t>
            </a:r>
            <a:br>
              <a:rPr lang="en-GB" sz="3200" dirty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</a:br>
            <a:r>
              <a:rPr lang="en-GB" sz="3200" dirty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/>
            </a:r>
            <a:br>
              <a:rPr lang="en-GB" sz="3200" dirty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</a:br>
            <a:r>
              <a:rPr lang="en-GB" sz="3200" dirty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And, if we see children and young people as a priority…</a:t>
            </a:r>
            <a:br>
              <a:rPr lang="en-GB" sz="3200" dirty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</a:br>
            <a:r>
              <a:rPr lang="en-GB" sz="3200" dirty="0" smtClean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	- 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what will we pray for?</a:t>
            </a:r>
            <a:br>
              <a:rPr lang="en-GB" sz="3200" dirty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</a:br>
            <a:r>
              <a:rPr lang="en-GB" sz="3200" dirty="0" smtClean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	- 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what will we do?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Group Discussion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097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3809" y="338303"/>
            <a:ext cx="3883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St </a:t>
            </a:r>
            <a:r>
              <a:rPr lang="en-GB" sz="2800" b="1" dirty="0" err="1" smtClean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Issey</a:t>
            </a:r>
            <a:r>
              <a:rPr lang="en-GB" sz="2800" b="1" dirty="0" smtClean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 C of E School </a:t>
            </a:r>
            <a:endParaRPr lang="en-GB" sz="2800" b="1" dirty="0">
              <a:solidFill>
                <a:schemeClr val="accent4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327" y="1684065"/>
            <a:ext cx="6164980" cy="3513724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0" t="957" r="3284" b="2147"/>
          <a:stretch/>
        </p:blipFill>
        <p:spPr>
          <a:xfrm rot="15542868">
            <a:off x="7658647" y="-577397"/>
            <a:ext cx="2423789" cy="34694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6912" r="1926" b="9235"/>
          <a:stretch/>
        </p:blipFill>
        <p:spPr>
          <a:xfrm rot="20909811">
            <a:off x="8442591" y="1742158"/>
            <a:ext cx="3544207" cy="24149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" t="8770" r="2358" b="2506"/>
          <a:stretch/>
        </p:blipFill>
        <p:spPr>
          <a:xfrm rot="21109388">
            <a:off x="6669839" y="4014646"/>
            <a:ext cx="3617368" cy="25539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0" t="4262" r="3633" b="2988"/>
          <a:stretch/>
        </p:blipFill>
        <p:spPr>
          <a:xfrm rot="15577406">
            <a:off x="3783361" y="3470349"/>
            <a:ext cx="2561937" cy="3605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" t="2695" r="4849" b="2204"/>
          <a:stretch/>
        </p:blipFill>
        <p:spPr>
          <a:xfrm rot="15618137">
            <a:off x="707939" y="3571655"/>
            <a:ext cx="2340417" cy="32522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" t="6152" r="1621" b="3907"/>
          <a:stretch/>
        </p:blipFill>
        <p:spPr>
          <a:xfrm rot="21055417">
            <a:off x="0" y="951512"/>
            <a:ext cx="2932453" cy="207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>
        <p:cover/>
      </p:transition>
    </mc:Choice>
    <mc:Fallback xmlns="">
      <p:transition advTm="10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Callout 2"/>
          <p:cNvSpPr/>
          <p:nvPr/>
        </p:nvSpPr>
        <p:spPr>
          <a:xfrm>
            <a:off x="3954767" y="3013515"/>
            <a:ext cx="2652263" cy="1752097"/>
          </a:xfrm>
          <a:prstGeom prst="wedgeEllipseCallout">
            <a:avLst>
              <a:gd name="adj1" fmla="val 13535"/>
              <a:gd name="adj2" fmla="val 46313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Why has school been important during the 'Lock down'?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4004674" y="870705"/>
            <a:ext cx="2724108" cy="1795528"/>
          </a:xfrm>
          <a:prstGeom prst="wedgeEllipseCallout">
            <a:avLst>
              <a:gd name="adj1" fmla="val -3574"/>
              <a:gd name="adj2" fmla="val 662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St Issey School have been amazing with the food packages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7065663" y="3942150"/>
            <a:ext cx="3583158" cy="2712385"/>
          </a:xfrm>
          <a:prstGeom prst="wedgeEllipseCallout">
            <a:avLst>
              <a:gd name="adj1" fmla="val -64490"/>
              <a:gd name="adj2" fmla="val -344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We loved keeping the connection with staff-especially story time. I think it's made the thought of going back less daunting. Great to have activity ideas too.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729214" y="3730521"/>
            <a:ext cx="2753291" cy="2496680"/>
          </a:xfrm>
          <a:prstGeom prst="wedgeEllipseCallout">
            <a:avLst>
              <a:gd name="adj1" fmla="val 53580"/>
              <a:gd name="adj2" fmla="val -402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Because it meant I was still hearing from my friends and my education wasn't at a full stop.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341380" y="870705"/>
            <a:ext cx="3566495" cy="2430529"/>
          </a:xfrm>
          <a:prstGeom prst="wedgeEllipseCallout">
            <a:avLst>
              <a:gd name="adj1" fmla="val 43897"/>
              <a:gd name="adj2" fmla="val 646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It was important to play with my friends when we went back to school and it was lovely to keep in touch when we were home schooling"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3402348" y="4978861"/>
            <a:ext cx="3663315" cy="1767505"/>
          </a:xfrm>
          <a:prstGeom prst="wedgeEllipseCallout">
            <a:avLst>
              <a:gd name="adj1" fmla="val -989"/>
              <a:gd name="adj2" fmla="val -583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To provide extra support with activities and learning. Also keeping a connection to staff and nursery.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1912" y="289659"/>
            <a:ext cx="4542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St </a:t>
            </a:r>
            <a:r>
              <a:rPr lang="en-GB" sz="2800" b="1" dirty="0" err="1" smtClean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Issey</a:t>
            </a:r>
            <a:r>
              <a:rPr lang="en-GB" sz="2800" b="1" dirty="0" smtClean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 C of E School </a:t>
            </a:r>
            <a:endParaRPr lang="en-GB" sz="2800" b="1" dirty="0">
              <a:solidFill>
                <a:schemeClr val="accent4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6977740" y="707446"/>
            <a:ext cx="3879668" cy="3154679"/>
          </a:xfrm>
          <a:prstGeom prst="wedgeEllipseCallout">
            <a:avLst>
              <a:gd name="adj1" fmla="val -61695"/>
              <a:gd name="adj2" fmla="val 380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 haven't been to school for a long time and I still need to learn things, like morning Maths and English, some of my friends were learning at home and some were learning in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school.</a:t>
            </a:r>
          </a:p>
        </p:txBody>
      </p:sp>
    </p:spTree>
    <p:extLst>
      <p:ext uri="{BB962C8B-B14F-4D97-AF65-F5344CB8AC3E}">
        <p14:creationId xmlns:p14="http://schemas.microsoft.com/office/powerpoint/2010/main" val="1401468822"/>
      </p:ext>
    </p:extLst>
  </p:cSld>
  <p:clrMapOvr>
    <a:masterClrMapping/>
  </p:clrMapOvr>
  <p:transition spd="med" advTm="15000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833" b="-1"/>
          <a:stretch/>
        </p:blipFill>
        <p:spPr>
          <a:xfrm rot="20835133">
            <a:off x="3853" y="533038"/>
            <a:ext cx="5630939" cy="61897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916" t="7830" r="933" b="891"/>
          <a:stretch/>
        </p:blipFill>
        <p:spPr>
          <a:xfrm rot="1200609">
            <a:off x="5455342" y="188084"/>
            <a:ext cx="5587162" cy="61238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3863"/>
            <a:ext cx="577765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St Francis C of E </a:t>
            </a: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Sc</a:t>
            </a:r>
            <a:r>
              <a:rPr lang="en-US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hool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8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873" y="1017189"/>
            <a:ext cx="9781308" cy="45387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47748"/>
            <a:ext cx="934329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Archbishop Benson C of E School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3074" name="Picture 2" descr="c624d029-eb61-4d41-9570-0e59ccd4ca6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568" y="5096374"/>
            <a:ext cx="8713917" cy="151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292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:push dir="u"/>
      </p:transition>
    </mc:Choice>
    <mc:Fallback xmlns="">
      <p:transition spd="slow" advTm="10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tanding next to a dog&#10;&#10;Description automatically generate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673" y="1107726"/>
            <a:ext cx="4041066" cy="4523926"/>
          </a:xfrm>
          <a:prstGeom prst="rect">
            <a:avLst/>
          </a:prstGeom>
        </p:spPr>
      </p:pic>
      <p:pic>
        <p:nvPicPr>
          <p:cNvPr id="3" name="Picture 2" descr="A picture containing umbrella&#10;&#10;Description automatically generate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7" y="2840480"/>
            <a:ext cx="6007607" cy="39413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33802" y="1426490"/>
            <a:ext cx="4629179" cy="1182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000" b="1" dirty="0" smtClean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98.7</a:t>
            </a:r>
            <a:r>
              <a:rPr lang="en-GB" sz="2000" b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 attendance on first day back 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000" b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Children have </a:t>
            </a:r>
            <a:r>
              <a:rPr lang="en-GB" sz="2000" b="1" dirty="0" smtClean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confidently </a:t>
            </a:r>
            <a:r>
              <a:rPr lang="en-GB" sz="2000" b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returned to school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691662" y="923330"/>
            <a:ext cx="2142141" cy="1686048"/>
          </a:xfrm>
          <a:prstGeom prst="cloudCallout">
            <a:avLst>
              <a:gd name="adj1" fmla="val 59888"/>
              <a:gd name="adj2" fmla="val 666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 </a:t>
            </a:r>
            <a:r>
              <a:rPr lang="en-GB" b="1" dirty="0">
                <a:latin typeface="Trebuchet MS" panose="020B0603020202020204" pitchFamily="34" charset="0"/>
              </a:rPr>
              <a:t>Gratitude work by Y5 on return to school</a:t>
            </a:r>
          </a:p>
        </p:txBody>
      </p:sp>
      <p:sp>
        <p:nvSpPr>
          <p:cNvPr id="4" name="Rectangle 3"/>
          <p:cNvSpPr/>
          <p:nvPr/>
        </p:nvSpPr>
        <p:spPr>
          <a:xfrm>
            <a:off x="2485406" y="276729"/>
            <a:ext cx="667201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St Mary’s C of E School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54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0">
        <p:circle/>
      </p:transition>
    </mc:Choice>
    <mc:Fallback xmlns="">
      <p:transition spd="slow" advTm="30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" t="3004" r="3552" b="13777"/>
          <a:stretch/>
        </p:blipFill>
        <p:spPr>
          <a:xfrm>
            <a:off x="8421041" y="292871"/>
            <a:ext cx="2630433" cy="52397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3598" y="181406"/>
            <a:ext cx="5685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St Mary’s </a:t>
            </a:r>
            <a:r>
              <a:rPr lang="en-GB" sz="2400" b="1" dirty="0" err="1" smtClean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CofE</a:t>
            </a:r>
            <a:r>
              <a:rPr lang="en-GB" sz="2400" b="1" dirty="0" smtClean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 School - Truro</a:t>
            </a:r>
            <a:endParaRPr lang="en-GB" sz="2400" b="1" dirty="0">
              <a:solidFill>
                <a:schemeClr val="accent4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426409" y="3480006"/>
            <a:ext cx="3817345" cy="3191382"/>
          </a:xfrm>
          <a:prstGeom prst="wedgeEllipseCallout">
            <a:avLst>
              <a:gd name="adj1" fmla="val 33090"/>
              <a:gd name="adj2" fmla="val 364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rebuchet MS" panose="020B0603020202020204" pitchFamily="34" charset="0"/>
              </a:rPr>
              <a:t>One of our older pupils baked goodies </a:t>
            </a:r>
            <a:r>
              <a:rPr lang="en-GB" sz="2400" b="1" dirty="0" smtClean="0">
                <a:latin typeface="Trebuchet MS" panose="020B0603020202020204" pitchFamily="34" charset="0"/>
              </a:rPr>
              <a:t>for </a:t>
            </a:r>
            <a:r>
              <a:rPr lang="en-GB" sz="2400" b="1" dirty="0">
                <a:latin typeface="Trebuchet MS" panose="020B0603020202020204" pitchFamily="34" charset="0"/>
              </a:rPr>
              <a:t>a tea party and donated them to charity for VE Day. 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426409" y="948393"/>
            <a:ext cx="3557761" cy="2382636"/>
          </a:xfrm>
          <a:prstGeom prst="wedgeRectCallout">
            <a:avLst>
              <a:gd name="adj1" fmla="val 27198"/>
              <a:gd name="adj2" fmla="val 481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rebuchet MS" panose="020B0603020202020204" pitchFamily="34" charset="0"/>
              </a:rPr>
              <a:t>A Y6 child shared how she had planted seeds in her garden to encourage bee friendly flowers</a:t>
            </a:r>
          </a:p>
        </p:txBody>
      </p:sp>
      <p:pic>
        <p:nvPicPr>
          <p:cNvPr id="7" name="Picture 6" descr="A picture containing indoor, table, sitting, food&#10;&#10;Description automatically generated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2" t="17077" r="11039" b="20852"/>
          <a:stretch/>
        </p:blipFill>
        <p:spPr bwMode="auto">
          <a:xfrm>
            <a:off x="4460967" y="3388077"/>
            <a:ext cx="3317966" cy="3375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Oval Callout 7"/>
          <p:cNvSpPr/>
          <p:nvPr/>
        </p:nvSpPr>
        <p:spPr>
          <a:xfrm>
            <a:off x="4219306" y="948392"/>
            <a:ext cx="3801289" cy="2603700"/>
          </a:xfrm>
          <a:prstGeom prst="wedgeEllipseCallout">
            <a:avLst>
              <a:gd name="adj1" fmla="val -391"/>
              <a:gd name="adj2" fmla="val 605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rebuchet MS" panose="020B0603020202020204" pitchFamily="34" charset="0"/>
              </a:rPr>
              <a:t>A ‘thank you’ from a staff member which quotes - ‘You put the SAINT in St Mary’s’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1938" y="2718094"/>
            <a:ext cx="522232" cy="6129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671" y="5965372"/>
            <a:ext cx="753347" cy="70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7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fade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person sitting on a table&#10;&#10;Description automatically generate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2" y="261971"/>
            <a:ext cx="5562931" cy="6310404"/>
          </a:xfrm>
          <a:prstGeom prst="rect">
            <a:avLst/>
          </a:prstGeom>
        </p:spPr>
      </p:pic>
      <p:sp>
        <p:nvSpPr>
          <p:cNvPr id="6" name="Line Callout 1 5"/>
          <p:cNvSpPr/>
          <p:nvPr/>
        </p:nvSpPr>
        <p:spPr>
          <a:xfrm>
            <a:off x="142183" y="261971"/>
            <a:ext cx="4473359" cy="6310404"/>
          </a:xfrm>
          <a:prstGeom prst="borderCallout1">
            <a:avLst>
              <a:gd name="adj1" fmla="val 49583"/>
              <a:gd name="adj2" fmla="val -571"/>
              <a:gd name="adj3" fmla="val 49596"/>
              <a:gd name="adj4" fmla="val -402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400" b="1" dirty="0" smtClean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St Mary’s C of E School - Truro</a:t>
            </a:r>
          </a:p>
          <a:p>
            <a:r>
              <a:rPr lang="en-GB" sz="2400" dirty="0" smtClean="0">
                <a:latin typeface="Trebuchet MS" panose="020B0603020202020204" pitchFamily="34" charset="0"/>
              </a:rPr>
              <a:t>Before </a:t>
            </a:r>
            <a:r>
              <a:rPr lang="en-GB" sz="2400" dirty="0">
                <a:latin typeface="Trebuchet MS" panose="020B0603020202020204" pitchFamily="34" charset="0"/>
              </a:rPr>
              <a:t>school closed, children wrote letters to the local care homes where we are regular visitors (for singing at Christmas, etc.). Children were saddened that the residents could no </a:t>
            </a:r>
            <a:r>
              <a:rPr lang="en-GB" sz="2400" dirty="0">
                <a:ln w="0"/>
                <a:solidFill>
                  <a:schemeClr val="tx1"/>
                </a:solidFill>
                <a:latin typeface="Trebuchet MS" panose="020B0603020202020204" pitchFamily="34" charset="0"/>
              </a:rPr>
              <a:t>longer receive visitors, so wrote letters to let them know they were in their thoughts. Mrs </a:t>
            </a:r>
            <a:r>
              <a:rPr lang="en-GB" sz="2400" dirty="0">
                <a:latin typeface="Trebuchet MS" panose="020B0603020202020204" pitchFamily="34" charset="0"/>
              </a:rPr>
              <a:t>Spencer shared one with her Grandad and made a video to show the children. We received feedback from the manager and personal letter from a resident. </a:t>
            </a:r>
          </a:p>
        </p:txBody>
      </p:sp>
    </p:spTree>
    <p:extLst>
      <p:ext uri="{BB962C8B-B14F-4D97-AF65-F5344CB8AC3E}">
        <p14:creationId xmlns:p14="http://schemas.microsoft.com/office/powerpoint/2010/main" val="137253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0">
        <p:circle/>
      </p:transition>
    </mc:Choice>
    <mc:Fallback xmlns="">
      <p:transition spd="slow" advTm="2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dd687dc-d093-4321-87c1-43940b2456eb@GBRP12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" t="11188" r="7544" b="9224"/>
          <a:stretch/>
        </p:blipFill>
        <p:spPr bwMode="auto">
          <a:xfrm rot="5400000">
            <a:off x="141227" y="4114800"/>
            <a:ext cx="3093794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a7aeeb09-bd0b-4e96-8c9c-997e2eea62fa@GBRP12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29" b="20104"/>
          <a:stretch/>
        </p:blipFill>
        <p:spPr bwMode="auto">
          <a:xfrm>
            <a:off x="3060045" y="4245228"/>
            <a:ext cx="6096000" cy="2362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8a893a87-73fe-43a3-a1b3-de1f5c7633ca@GBRP1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21" y="655315"/>
            <a:ext cx="4182944" cy="313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7f0b3eea-6865-4635-a204-faa93fe96cc0@GBRP1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136" y="1309608"/>
            <a:ext cx="4056184" cy="304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5321" y="193650"/>
            <a:ext cx="4172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King Charles C of E School</a:t>
            </a:r>
            <a:endParaRPr lang="en-GB" sz="2400" b="1" dirty="0">
              <a:solidFill>
                <a:schemeClr val="accent4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2050" name="Picture 2" descr="d664e1f1-9d8d-4e7c-bb54-5694ea2fd1ac@GBRP12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2" t="21690" r="20366"/>
          <a:stretch/>
        </p:blipFill>
        <p:spPr bwMode="auto">
          <a:xfrm>
            <a:off x="7225119" y="286555"/>
            <a:ext cx="2752825" cy="3202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8a75db8c-76cd-4be9-82a6-225a9465ffb1@GBRP12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7" t="13494" r="25354"/>
          <a:stretch/>
        </p:blipFill>
        <p:spPr bwMode="auto">
          <a:xfrm>
            <a:off x="9632608" y="2222844"/>
            <a:ext cx="1981200" cy="281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70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oT Powerpoint Template - church hous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oT Powerpoint Template" id="{BDAC9150-ADCA-4CA9-B813-88BAB4B65894}" vid="{5B43F5B5-0477-44C3-B66C-D9FA113AB98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F4EB1FA8A5C94B95AB093226B2CADC" ma:contentTypeVersion="12" ma:contentTypeDescription="Create a new document." ma:contentTypeScope="" ma:versionID="d18ca8b33f53d6df845c2735dce1a449">
  <xsd:schema xmlns:xsd="http://www.w3.org/2001/XMLSchema" xmlns:xs="http://www.w3.org/2001/XMLSchema" xmlns:p="http://schemas.microsoft.com/office/2006/metadata/properties" xmlns:ns3="43c2a578-4971-4108-8160-4bed4e1abb1f" xmlns:ns4="7f293aee-5278-4a8a-9d85-8893529dd073" targetNamespace="http://schemas.microsoft.com/office/2006/metadata/properties" ma:root="true" ma:fieldsID="83f23eb502839c919019b8c44366ae4a" ns3:_="" ns4:_="">
    <xsd:import namespace="43c2a578-4971-4108-8160-4bed4e1abb1f"/>
    <xsd:import namespace="7f293aee-5278-4a8a-9d85-8893529dd07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c2a578-4971-4108-8160-4bed4e1abb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293aee-5278-4a8a-9d85-8893529dd073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254CE29-1F90-4444-81FA-32A531915F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c2a578-4971-4108-8160-4bed4e1abb1f"/>
    <ds:schemaRef ds:uri="7f293aee-5278-4a8a-9d85-8893529dd0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C65B611-AD86-4A90-84D3-C20E189389D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C1E109-AB68-4BD1-BB20-B35AFDCD1615}">
  <ds:schemaRefs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43c2a578-4971-4108-8160-4bed4e1abb1f"/>
    <ds:schemaRef ds:uri="http://purl.org/dc/dcmitype/"/>
    <ds:schemaRef ds:uri="7f293aee-5278-4a8a-9d85-8893529dd073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743</TotalTime>
  <Words>435</Words>
  <Application>Microsoft Office PowerPoint</Application>
  <PresentationFormat>Widescreen</PresentationFormat>
  <Paragraphs>30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Helvetica Light</vt:lpstr>
      <vt:lpstr>Times New Roman</vt:lpstr>
      <vt:lpstr>Trebuchet MS</vt:lpstr>
      <vt:lpstr>DoT Powerpoint Template - church house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Group 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Helen Petty</dc:creator>
  <cp:lastModifiedBy>Kate Cortez</cp:lastModifiedBy>
  <cp:revision>63</cp:revision>
  <dcterms:created xsi:type="dcterms:W3CDTF">2020-09-15T15:11:17Z</dcterms:created>
  <dcterms:modified xsi:type="dcterms:W3CDTF">2020-09-23T16:39:29Z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0x010100F0F4EB1FA8A5C94B95AB093226B2CADC</vt:lpwstr>
  </property>
</Properties>
</file>